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70" r:id="rId3"/>
    <p:sldId id="276" r:id="rId4"/>
    <p:sldId id="277" r:id="rId5"/>
    <p:sldId id="272" r:id="rId6"/>
    <p:sldId id="278" r:id="rId7"/>
    <p:sldId id="279" r:id="rId8"/>
    <p:sldId id="265"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214B"/>
    <a:srgbClr val="332B5C"/>
    <a:srgbClr val="3D2B5B"/>
    <a:srgbClr val="0C2049"/>
    <a:srgbClr val="0E224E"/>
    <a:srgbClr val="00D9FB"/>
    <a:srgbClr val="D2CECC"/>
    <a:srgbClr val="07193A"/>
    <a:srgbClr val="5C2163"/>
    <a:srgbClr val="2E31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5033" autoAdjust="0"/>
  </p:normalViewPr>
  <p:slideViewPr>
    <p:cSldViewPr snapToGrid="0">
      <p:cViewPr varScale="1">
        <p:scale>
          <a:sx n="70" d="100"/>
          <a:sy n="70" d="100"/>
        </p:scale>
        <p:origin x="516" y="48"/>
      </p:cViewPr>
      <p:guideLst/>
    </p:cSldViewPr>
  </p:slideViewPr>
  <p:notesTextViewPr>
    <p:cViewPr>
      <p:scale>
        <a:sx n="1" d="1"/>
        <a:sy n="1" d="1"/>
      </p:scale>
      <p:origin x="0" y="0"/>
    </p:cViewPr>
  </p:notesTextViewPr>
  <p:sorterViewPr>
    <p:cViewPr>
      <p:scale>
        <a:sx n="100" d="100"/>
        <a:sy n="100" d="100"/>
      </p:scale>
      <p:origin x="0" y="-629"/>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image1.jpeg>
</file>

<file path=ppt/media/image10.png>
</file>

<file path=ppt/media/image2.gif>
</file>

<file path=ppt/media/image3.png>
</file>

<file path=ppt/media/image4.gif>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0CEBEA-9561-412F-B155-267A26338EE2}" type="datetimeFigureOut">
              <a:rPr lang="en-US" smtClean="0"/>
              <a:t>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A32B76-A7E4-43F7-AF55-408FD2ED4A79}" type="slidenum">
              <a:rPr lang="en-US" smtClean="0"/>
              <a:t>‹#›</a:t>
            </a:fld>
            <a:endParaRPr lang="en-US"/>
          </a:p>
        </p:txBody>
      </p:sp>
    </p:spTree>
    <p:extLst>
      <p:ext uri="{BB962C8B-B14F-4D97-AF65-F5344CB8AC3E}">
        <p14:creationId xmlns:p14="http://schemas.microsoft.com/office/powerpoint/2010/main" val="5284308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flaticon.com/free-icon/spam_927958?term=EMAIL%20SPAM&amp;page=1&amp;position=46"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flaticon.com/free-icon/spam_927958?term=EMAIL%20SPAM&amp;page=1&amp;position=46"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freepik.com/free-photo/business-corporate-protection-safety-security-concept_3533269.htm#page=1&amp;query=cyber%20security&amp;position=0"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A32B76-A7E4-43F7-AF55-408FD2ED4A79}" type="slidenum">
              <a:rPr lang="en-US" smtClean="0"/>
              <a:t>1</a:t>
            </a:fld>
            <a:endParaRPr lang="en-US"/>
          </a:p>
        </p:txBody>
      </p:sp>
    </p:spTree>
    <p:extLst>
      <p:ext uri="{BB962C8B-B14F-4D97-AF65-F5344CB8AC3E}">
        <p14:creationId xmlns:p14="http://schemas.microsoft.com/office/powerpoint/2010/main" val="14997386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A32B76-A7E4-43F7-AF55-408FD2ED4A79}" type="slidenum">
              <a:rPr lang="en-US" smtClean="0"/>
              <a:t>2</a:t>
            </a:fld>
            <a:endParaRPr lang="en-US"/>
          </a:p>
        </p:txBody>
      </p:sp>
    </p:spTree>
    <p:extLst>
      <p:ext uri="{BB962C8B-B14F-4D97-AF65-F5344CB8AC3E}">
        <p14:creationId xmlns:p14="http://schemas.microsoft.com/office/powerpoint/2010/main" val="34045058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https://www.flaticon.com/free-icon/spam_927958?term=EMAIL%20SPAM&amp;page=1&amp;position=46</a:t>
            </a:r>
            <a:endParaRPr lang="en-US" dirty="0"/>
          </a:p>
        </p:txBody>
      </p:sp>
      <p:sp>
        <p:nvSpPr>
          <p:cNvPr id="4" name="Slide Number Placeholder 3"/>
          <p:cNvSpPr>
            <a:spLocks noGrp="1"/>
          </p:cNvSpPr>
          <p:nvPr>
            <p:ph type="sldNum" sz="quarter" idx="5"/>
          </p:nvPr>
        </p:nvSpPr>
        <p:spPr/>
        <p:txBody>
          <a:bodyPr/>
          <a:lstStyle/>
          <a:p>
            <a:fld id="{83A32B76-A7E4-43F7-AF55-408FD2ED4A79}" type="slidenum">
              <a:rPr lang="en-US" smtClean="0"/>
              <a:t>3</a:t>
            </a:fld>
            <a:endParaRPr lang="en-US"/>
          </a:p>
        </p:txBody>
      </p:sp>
    </p:spTree>
    <p:extLst>
      <p:ext uri="{BB962C8B-B14F-4D97-AF65-F5344CB8AC3E}">
        <p14:creationId xmlns:p14="http://schemas.microsoft.com/office/powerpoint/2010/main" val="1802122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https://www.flaticon.com/free-icon/spam_927958?term=EMAIL%20SPAM&amp;page=1&amp;position=46</a:t>
            </a:r>
            <a:endParaRPr lang="en-US" dirty="0"/>
          </a:p>
        </p:txBody>
      </p:sp>
      <p:sp>
        <p:nvSpPr>
          <p:cNvPr id="4" name="Slide Number Placeholder 3"/>
          <p:cNvSpPr>
            <a:spLocks noGrp="1"/>
          </p:cNvSpPr>
          <p:nvPr>
            <p:ph type="sldNum" sz="quarter" idx="5"/>
          </p:nvPr>
        </p:nvSpPr>
        <p:spPr/>
        <p:txBody>
          <a:bodyPr/>
          <a:lstStyle/>
          <a:p>
            <a:fld id="{83A32B76-A7E4-43F7-AF55-408FD2ED4A79}" type="slidenum">
              <a:rPr lang="en-US" smtClean="0"/>
              <a:t>4</a:t>
            </a:fld>
            <a:endParaRPr lang="en-US"/>
          </a:p>
        </p:txBody>
      </p:sp>
    </p:spTree>
    <p:extLst>
      <p:ext uri="{BB962C8B-B14F-4D97-AF65-F5344CB8AC3E}">
        <p14:creationId xmlns:p14="http://schemas.microsoft.com/office/powerpoint/2010/main" val="4077402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https://www.freepik.com/free-photo/business-corporate-protection-safety-security-concept_3533269.htm#page=1&amp;query=cyber%20security&amp;position=0</a:t>
            </a:r>
            <a:endParaRPr lang="en-US" dirty="0"/>
          </a:p>
        </p:txBody>
      </p:sp>
      <p:sp>
        <p:nvSpPr>
          <p:cNvPr id="4" name="Slide Number Placeholder 3"/>
          <p:cNvSpPr>
            <a:spLocks noGrp="1"/>
          </p:cNvSpPr>
          <p:nvPr>
            <p:ph type="sldNum" sz="quarter" idx="5"/>
          </p:nvPr>
        </p:nvSpPr>
        <p:spPr/>
        <p:txBody>
          <a:bodyPr/>
          <a:lstStyle/>
          <a:p>
            <a:fld id="{83A32B76-A7E4-43F7-AF55-408FD2ED4A79}" type="slidenum">
              <a:rPr lang="en-US" smtClean="0"/>
              <a:t>8</a:t>
            </a:fld>
            <a:endParaRPr lang="en-US"/>
          </a:p>
        </p:txBody>
      </p:sp>
    </p:spTree>
    <p:extLst>
      <p:ext uri="{BB962C8B-B14F-4D97-AF65-F5344CB8AC3E}">
        <p14:creationId xmlns:p14="http://schemas.microsoft.com/office/powerpoint/2010/main" val="34027052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09498-3D3D-45DC-806D-0EE0F839CE7F}"/>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3DEB860E-35E7-4242-8436-6287F80F36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FF2289-EA79-4267-9088-CE29FE1B93F9}"/>
              </a:ext>
            </a:extLst>
          </p:cNvPr>
          <p:cNvSpPr>
            <a:spLocks noGrp="1"/>
          </p:cNvSpPr>
          <p:nvPr>
            <p:ph type="dt" sz="half" idx="10"/>
          </p:nvPr>
        </p:nvSpPr>
        <p:spPr/>
        <p:txBody>
          <a:bodyPr/>
          <a:lstStyle/>
          <a:p>
            <a:fld id="{33EFD240-F039-4337-B5FD-3E68A9461EE9}" type="datetimeFigureOut">
              <a:rPr lang="en-US" smtClean="0"/>
              <a:t>2/5/2023</a:t>
            </a:fld>
            <a:endParaRPr lang="en-US"/>
          </a:p>
        </p:txBody>
      </p:sp>
      <p:sp>
        <p:nvSpPr>
          <p:cNvPr id="5" name="Footer Placeholder 4">
            <a:extLst>
              <a:ext uri="{FF2B5EF4-FFF2-40B4-BE49-F238E27FC236}">
                <a16:creationId xmlns:a16="http://schemas.microsoft.com/office/drawing/2014/main" id="{34F446A4-72E4-4A24-B8CB-F04BAEC97F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1BFD46-185E-4857-8100-AB3A7804196D}"/>
              </a:ext>
            </a:extLst>
          </p:cNvPr>
          <p:cNvSpPr>
            <a:spLocks noGrp="1"/>
          </p:cNvSpPr>
          <p:nvPr>
            <p:ph type="sldNum" sz="quarter" idx="12"/>
          </p:nvPr>
        </p:nvSpPr>
        <p:spPr/>
        <p:txBody>
          <a:bodyPr/>
          <a:lstStyle/>
          <a:p>
            <a:fld id="{1F03A6C7-9C96-45EF-B679-9BFAB9A6C4ED}" type="slidenum">
              <a:rPr lang="en-US" smtClean="0"/>
              <a:t>‹#›</a:t>
            </a:fld>
            <a:endParaRPr lang="en-US"/>
          </a:p>
        </p:txBody>
      </p:sp>
    </p:spTree>
    <p:extLst>
      <p:ext uri="{BB962C8B-B14F-4D97-AF65-F5344CB8AC3E}">
        <p14:creationId xmlns:p14="http://schemas.microsoft.com/office/powerpoint/2010/main" val="38910081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49B92-9ABE-4105-8B8E-6B070DB386E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52149B1-716D-407D-8BA2-70487C2AEA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1D6D3A-C9C4-4B4A-8C5B-E8BCA8A20A67}"/>
              </a:ext>
            </a:extLst>
          </p:cNvPr>
          <p:cNvSpPr>
            <a:spLocks noGrp="1"/>
          </p:cNvSpPr>
          <p:nvPr>
            <p:ph type="dt" sz="half" idx="10"/>
          </p:nvPr>
        </p:nvSpPr>
        <p:spPr/>
        <p:txBody>
          <a:bodyPr/>
          <a:lstStyle/>
          <a:p>
            <a:fld id="{33EFD240-F039-4337-B5FD-3E68A9461EE9}" type="datetimeFigureOut">
              <a:rPr lang="en-US" smtClean="0"/>
              <a:t>2/5/2023</a:t>
            </a:fld>
            <a:endParaRPr lang="en-US"/>
          </a:p>
        </p:txBody>
      </p:sp>
      <p:sp>
        <p:nvSpPr>
          <p:cNvPr id="5" name="Footer Placeholder 4">
            <a:extLst>
              <a:ext uri="{FF2B5EF4-FFF2-40B4-BE49-F238E27FC236}">
                <a16:creationId xmlns:a16="http://schemas.microsoft.com/office/drawing/2014/main" id="{A65841E0-E618-428E-AA95-71074172A4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C7BDDA-A9EF-40E4-95CB-42D53DFEC54B}"/>
              </a:ext>
            </a:extLst>
          </p:cNvPr>
          <p:cNvSpPr>
            <a:spLocks noGrp="1"/>
          </p:cNvSpPr>
          <p:nvPr>
            <p:ph type="sldNum" sz="quarter" idx="12"/>
          </p:nvPr>
        </p:nvSpPr>
        <p:spPr/>
        <p:txBody>
          <a:bodyPr/>
          <a:lstStyle/>
          <a:p>
            <a:fld id="{1F03A6C7-9C96-45EF-B679-9BFAB9A6C4ED}" type="slidenum">
              <a:rPr lang="en-US" smtClean="0"/>
              <a:t>‹#›</a:t>
            </a:fld>
            <a:endParaRPr lang="en-US"/>
          </a:p>
        </p:txBody>
      </p:sp>
    </p:spTree>
    <p:extLst>
      <p:ext uri="{BB962C8B-B14F-4D97-AF65-F5344CB8AC3E}">
        <p14:creationId xmlns:p14="http://schemas.microsoft.com/office/powerpoint/2010/main" val="7258374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5AC94F-B3EF-4D99-9F41-E13C85E0BED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512A55-8468-42FD-ABDE-CBA7D7FC30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B324FB-D1D8-4E7D-85F9-D0ED4E5DF0E6}"/>
              </a:ext>
            </a:extLst>
          </p:cNvPr>
          <p:cNvSpPr>
            <a:spLocks noGrp="1"/>
          </p:cNvSpPr>
          <p:nvPr>
            <p:ph type="dt" sz="half" idx="10"/>
          </p:nvPr>
        </p:nvSpPr>
        <p:spPr/>
        <p:txBody>
          <a:bodyPr/>
          <a:lstStyle/>
          <a:p>
            <a:fld id="{33EFD240-F039-4337-B5FD-3E68A9461EE9}" type="datetimeFigureOut">
              <a:rPr lang="en-US" smtClean="0"/>
              <a:t>2/5/2023</a:t>
            </a:fld>
            <a:endParaRPr lang="en-US"/>
          </a:p>
        </p:txBody>
      </p:sp>
      <p:sp>
        <p:nvSpPr>
          <p:cNvPr id="5" name="Footer Placeholder 4">
            <a:extLst>
              <a:ext uri="{FF2B5EF4-FFF2-40B4-BE49-F238E27FC236}">
                <a16:creationId xmlns:a16="http://schemas.microsoft.com/office/drawing/2014/main" id="{3A59F1D8-D3E3-4449-BCD1-A10F2A7D7E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F08C6E-D2FE-44B0-BA59-556D9BA3DFDD}"/>
              </a:ext>
            </a:extLst>
          </p:cNvPr>
          <p:cNvSpPr>
            <a:spLocks noGrp="1"/>
          </p:cNvSpPr>
          <p:nvPr>
            <p:ph type="sldNum" sz="quarter" idx="12"/>
          </p:nvPr>
        </p:nvSpPr>
        <p:spPr/>
        <p:txBody>
          <a:bodyPr/>
          <a:lstStyle/>
          <a:p>
            <a:fld id="{1F03A6C7-9C96-45EF-B679-9BFAB9A6C4ED}" type="slidenum">
              <a:rPr lang="en-US" smtClean="0"/>
              <a:t>‹#›</a:t>
            </a:fld>
            <a:endParaRPr lang="en-US"/>
          </a:p>
        </p:txBody>
      </p:sp>
    </p:spTree>
    <p:extLst>
      <p:ext uri="{BB962C8B-B14F-4D97-AF65-F5344CB8AC3E}">
        <p14:creationId xmlns:p14="http://schemas.microsoft.com/office/powerpoint/2010/main" val="1667574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4D1B63B-C4A6-4AC7-AACB-71B02CC550E2}"/>
              </a:ext>
            </a:extLst>
          </p:cNvPr>
          <p:cNvSpPr/>
          <p:nvPr userDrawn="1"/>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1628FA-FDC1-4995-8404-F438A76011BC}"/>
              </a:ext>
            </a:extLst>
          </p:cNvPr>
          <p:cNvSpPr>
            <a:spLocks noGrp="1"/>
          </p:cNvSpPr>
          <p:nvPr>
            <p:ph type="title" hasCustomPrompt="1"/>
          </p:nvPr>
        </p:nvSpPr>
        <p:spPr/>
        <p:txBody>
          <a:bodyPr/>
          <a:lstStyle>
            <a:lvl1pPr>
              <a:defRPr>
                <a:solidFill>
                  <a:schemeClr val="bg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2E9C52FF-3F35-487A-8E64-945744C5F463}"/>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7D27BA2-EE15-4207-9670-1F8EE3EAAF84}"/>
              </a:ext>
            </a:extLst>
          </p:cNvPr>
          <p:cNvSpPr>
            <a:spLocks noGrp="1"/>
          </p:cNvSpPr>
          <p:nvPr>
            <p:ph type="dt" sz="half" idx="10"/>
          </p:nvPr>
        </p:nvSpPr>
        <p:spPr/>
        <p:txBody>
          <a:bodyPr/>
          <a:lstStyle/>
          <a:p>
            <a:fld id="{33EFD240-F039-4337-B5FD-3E68A9461EE9}" type="datetimeFigureOut">
              <a:rPr lang="en-US" smtClean="0"/>
              <a:t>2/5/2023</a:t>
            </a:fld>
            <a:endParaRPr lang="en-US"/>
          </a:p>
        </p:txBody>
      </p:sp>
      <p:sp>
        <p:nvSpPr>
          <p:cNvPr id="5" name="Footer Placeholder 4">
            <a:extLst>
              <a:ext uri="{FF2B5EF4-FFF2-40B4-BE49-F238E27FC236}">
                <a16:creationId xmlns:a16="http://schemas.microsoft.com/office/drawing/2014/main" id="{66F12A16-501E-45D6-98A5-86038D4B6C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C49B6B-B4A1-4C9E-9D7F-C19781341370}"/>
              </a:ext>
            </a:extLst>
          </p:cNvPr>
          <p:cNvSpPr>
            <a:spLocks noGrp="1"/>
          </p:cNvSpPr>
          <p:nvPr>
            <p:ph type="sldNum" sz="quarter" idx="12"/>
          </p:nvPr>
        </p:nvSpPr>
        <p:spPr/>
        <p:txBody>
          <a:bodyPr/>
          <a:lstStyle/>
          <a:p>
            <a:fld id="{1F03A6C7-9C96-45EF-B679-9BFAB9A6C4ED}" type="slidenum">
              <a:rPr lang="en-US" smtClean="0"/>
              <a:t>‹#›</a:t>
            </a:fld>
            <a:endParaRPr lang="en-US"/>
          </a:p>
        </p:txBody>
      </p:sp>
    </p:spTree>
    <p:extLst>
      <p:ext uri="{BB962C8B-B14F-4D97-AF65-F5344CB8AC3E}">
        <p14:creationId xmlns:p14="http://schemas.microsoft.com/office/powerpoint/2010/main" val="2977312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AAC05-55F6-4B51-8617-B7C83E62BA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F4CB0C-6E09-4D56-8985-8ABBB3B122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6F36BB8-DD3A-4E30-9836-8A07BFC0A03F}"/>
              </a:ext>
            </a:extLst>
          </p:cNvPr>
          <p:cNvSpPr>
            <a:spLocks noGrp="1"/>
          </p:cNvSpPr>
          <p:nvPr>
            <p:ph type="dt" sz="half" idx="10"/>
          </p:nvPr>
        </p:nvSpPr>
        <p:spPr/>
        <p:txBody>
          <a:bodyPr/>
          <a:lstStyle/>
          <a:p>
            <a:fld id="{33EFD240-F039-4337-B5FD-3E68A9461EE9}" type="datetimeFigureOut">
              <a:rPr lang="en-US" smtClean="0"/>
              <a:t>2/5/2023</a:t>
            </a:fld>
            <a:endParaRPr lang="en-US"/>
          </a:p>
        </p:txBody>
      </p:sp>
      <p:sp>
        <p:nvSpPr>
          <p:cNvPr id="5" name="Footer Placeholder 4">
            <a:extLst>
              <a:ext uri="{FF2B5EF4-FFF2-40B4-BE49-F238E27FC236}">
                <a16:creationId xmlns:a16="http://schemas.microsoft.com/office/drawing/2014/main" id="{041E7500-3D78-4C58-9C40-9657CC20E0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0F7BEE-58B2-4DE8-AEA5-6D1AE5C8A9DC}"/>
              </a:ext>
            </a:extLst>
          </p:cNvPr>
          <p:cNvSpPr>
            <a:spLocks noGrp="1"/>
          </p:cNvSpPr>
          <p:nvPr>
            <p:ph type="sldNum" sz="quarter" idx="12"/>
          </p:nvPr>
        </p:nvSpPr>
        <p:spPr/>
        <p:txBody>
          <a:bodyPr/>
          <a:lstStyle/>
          <a:p>
            <a:fld id="{1F03A6C7-9C96-45EF-B679-9BFAB9A6C4ED}" type="slidenum">
              <a:rPr lang="en-US" smtClean="0"/>
              <a:t>‹#›</a:t>
            </a:fld>
            <a:endParaRPr lang="en-US"/>
          </a:p>
        </p:txBody>
      </p:sp>
    </p:spTree>
    <p:extLst>
      <p:ext uri="{BB962C8B-B14F-4D97-AF65-F5344CB8AC3E}">
        <p14:creationId xmlns:p14="http://schemas.microsoft.com/office/powerpoint/2010/main" val="2865522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FC0DD-29D3-4415-A1E5-CE2993488B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975AEE-4DB9-4C49-AD0F-861891FBAE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F13B7B9-3B3E-4CC8-9FC7-20DFA07228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FC0F83F-E14B-47E4-938F-E77F3F84F7BF}"/>
              </a:ext>
            </a:extLst>
          </p:cNvPr>
          <p:cNvSpPr>
            <a:spLocks noGrp="1"/>
          </p:cNvSpPr>
          <p:nvPr>
            <p:ph type="dt" sz="half" idx="10"/>
          </p:nvPr>
        </p:nvSpPr>
        <p:spPr/>
        <p:txBody>
          <a:bodyPr/>
          <a:lstStyle/>
          <a:p>
            <a:fld id="{33EFD240-F039-4337-B5FD-3E68A9461EE9}" type="datetimeFigureOut">
              <a:rPr lang="en-US" smtClean="0"/>
              <a:t>2/5/2023</a:t>
            </a:fld>
            <a:endParaRPr lang="en-US"/>
          </a:p>
        </p:txBody>
      </p:sp>
      <p:sp>
        <p:nvSpPr>
          <p:cNvPr id="6" name="Footer Placeholder 5">
            <a:extLst>
              <a:ext uri="{FF2B5EF4-FFF2-40B4-BE49-F238E27FC236}">
                <a16:creationId xmlns:a16="http://schemas.microsoft.com/office/drawing/2014/main" id="{F046763E-1216-4916-8E8F-93C62868D9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6F9EF6-AB1D-40FB-B7D5-8BA0F0AEB59E}"/>
              </a:ext>
            </a:extLst>
          </p:cNvPr>
          <p:cNvSpPr>
            <a:spLocks noGrp="1"/>
          </p:cNvSpPr>
          <p:nvPr>
            <p:ph type="sldNum" sz="quarter" idx="12"/>
          </p:nvPr>
        </p:nvSpPr>
        <p:spPr/>
        <p:txBody>
          <a:bodyPr/>
          <a:lstStyle/>
          <a:p>
            <a:fld id="{1F03A6C7-9C96-45EF-B679-9BFAB9A6C4ED}" type="slidenum">
              <a:rPr lang="en-US" smtClean="0"/>
              <a:t>‹#›</a:t>
            </a:fld>
            <a:endParaRPr lang="en-US"/>
          </a:p>
        </p:txBody>
      </p:sp>
    </p:spTree>
    <p:extLst>
      <p:ext uri="{BB962C8B-B14F-4D97-AF65-F5344CB8AC3E}">
        <p14:creationId xmlns:p14="http://schemas.microsoft.com/office/powerpoint/2010/main" val="3547477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86C37-47A0-4975-9DFE-903C3B18A5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2DED3F-6BE7-4E69-8DE9-5F72C97C32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5C709EA-B86D-4A42-A404-1ED0F290DC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3701B7-D7D9-4111-ADCE-181BE9E431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6D520E-6F6E-4F31-9041-C30518E2F13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E6C88A-E581-49A0-A2E1-75AD3D0EDBA9}"/>
              </a:ext>
            </a:extLst>
          </p:cNvPr>
          <p:cNvSpPr>
            <a:spLocks noGrp="1"/>
          </p:cNvSpPr>
          <p:nvPr>
            <p:ph type="dt" sz="half" idx="10"/>
          </p:nvPr>
        </p:nvSpPr>
        <p:spPr/>
        <p:txBody>
          <a:bodyPr/>
          <a:lstStyle/>
          <a:p>
            <a:fld id="{33EFD240-F039-4337-B5FD-3E68A9461EE9}" type="datetimeFigureOut">
              <a:rPr lang="en-US" smtClean="0"/>
              <a:t>2/5/2023</a:t>
            </a:fld>
            <a:endParaRPr lang="en-US"/>
          </a:p>
        </p:txBody>
      </p:sp>
      <p:sp>
        <p:nvSpPr>
          <p:cNvPr id="8" name="Footer Placeholder 7">
            <a:extLst>
              <a:ext uri="{FF2B5EF4-FFF2-40B4-BE49-F238E27FC236}">
                <a16:creationId xmlns:a16="http://schemas.microsoft.com/office/drawing/2014/main" id="{D35BA8B2-FCA0-49E5-BD99-62D9B0565DE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E161F1B-52F8-4DC6-ABE4-391B67D0159A}"/>
              </a:ext>
            </a:extLst>
          </p:cNvPr>
          <p:cNvSpPr>
            <a:spLocks noGrp="1"/>
          </p:cNvSpPr>
          <p:nvPr>
            <p:ph type="sldNum" sz="quarter" idx="12"/>
          </p:nvPr>
        </p:nvSpPr>
        <p:spPr/>
        <p:txBody>
          <a:bodyPr/>
          <a:lstStyle/>
          <a:p>
            <a:fld id="{1F03A6C7-9C96-45EF-B679-9BFAB9A6C4ED}" type="slidenum">
              <a:rPr lang="en-US" smtClean="0"/>
              <a:t>‹#›</a:t>
            </a:fld>
            <a:endParaRPr lang="en-US"/>
          </a:p>
        </p:txBody>
      </p:sp>
    </p:spTree>
    <p:extLst>
      <p:ext uri="{BB962C8B-B14F-4D97-AF65-F5344CB8AC3E}">
        <p14:creationId xmlns:p14="http://schemas.microsoft.com/office/powerpoint/2010/main" val="3903939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3E9C0-6007-47D0-B915-E69F6CC5C63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7E28B1-2CCB-413F-8118-203DDF7C391D}"/>
              </a:ext>
            </a:extLst>
          </p:cNvPr>
          <p:cNvSpPr>
            <a:spLocks noGrp="1"/>
          </p:cNvSpPr>
          <p:nvPr>
            <p:ph type="dt" sz="half" idx="10"/>
          </p:nvPr>
        </p:nvSpPr>
        <p:spPr/>
        <p:txBody>
          <a:bodyPr/>
          <a:lstStyle/>
          <a:p>
            <a:fld id="{33EFD240-F039-4337-B5FD-3E68A9461EE9}" type="datetimeFigureOut">
              <a:rPr lang="en-US" smtClean="0"/>
              <a:t>2/5/2023</a:t>
            </a:fld>
            <a:endParaRPr lang="en-US"/>
          </a:p>
        </p:txBody>
      </p:sp>
      <p:sp>
        <p:nvSpPr>
          <p:cNvPr id="4" name="Footer Placeholder 3">
            <a:extLst>
              <a:ext uri="{FF2B5EF4-FFF2-40B4-BE49-F238E27FC236}">
                <a16:creationId xmlns:a16="http://schemas.microsoft.com/office/drawing/2014/main" id="{42200982-7A4C-4202-AF36-366E5356419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B8DC22F-25CD-4CF2-8F06-CC051A1C0954}"/>
              </a:ext>
            </a:extLst>
          </p:cNvPr>
          <p:cNvSpPr>
            <a:spLocks noGrp="1"/>
          </p:cNvSpPr>
          <p:nvPr>
            <p:ph type="sldNum" sz="quarter" idx="12"/>
          </p:nvPr>
        </p:nvSpPr>
        <p:spPr/>
        <p:txBody>
          <a:bodyPr/>
          <a:lstStyle/>
          <a:p>
            <a:fld id="{1F03A6C7-9C96-45EF-B679-9BFAB9A6C4ED}" type="slidenum">
              <a:rPr lang="en-US" smtClean="0"/>
              <a:t>‹#›</a:t>
            </a:fld>
            <a:endParaRPr lang="en-US"/>
          </a:p>
        </p:txBody>
      </p:sp>
    </p:spTree>
    <p:extLst>
      <p:ext uri="{BB962C8B-B14F-4D97-AF65-F5344CB8AC3E}">
        <p14:creationId xmlns:p14="http://schemas.microsoft.com/office/powerpoint/2010/main" val="2839354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BB05817-B5D5-4209-B457-67075383A212}"/>
              </a:ext>
            </a:extLst>
          </p:cNvPr>
          <p:cNvSpPr/>
          <p:nvPr userDrawn="1"/>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3F7553DA-C503-42A1-B94C-92C2A204F1A6}"/>
              </a:ext>
            </a:extLst>
          </p:cNvPr>
          <p:cNvSpPr>
            <a:spLocks noGrp="1"/>
          </p:cNvSpPr>
          <p:nvPr>
            <p:ph type="dt" sz="half" idx="10"/>
          </p:nvPr>
        </p:nvSpPr>
        <p:spPr/>
        <p:txBody>
          <a:bodyPr/>
          <a:lstStyle/>
          <a:p>
            <a:fld id="{33EFD240-F039-4337-B5FD-3E68A9461EE9}" type="datetimeFigureOut">
              <a:rPr lang="en-US" smtClean="0"/>
              <a:t>2/5/2023</a:t>
            </a:fld>
            <a:endParaRPr lang="en-US"/>
          </a:p>
        </p:txBody>
      </p:sp>
      <p:sp>
        <p:nvSpPr>
          <p:cNvPr id="3" name="Footer Placeholder 2">
            <a:extLst>
              <a:ext uri="{FF2B5EF4-FFF2-40B4-BE49-F238E27FC236}">
                <a16:creationId xmlns:a16="http://schemas.microsoft.com/office/drawing/2014/main" id="{3609AB78-3C7D-4150-BCE1-ABA47C68B17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D69A985-734C-43C3-B49E-6E95B4C8EB0D}"/>
              </a:ext>
            </a:extLst>
          </p:cNvPr>
          <p:cNvSpPr>
            <a:spLocks noGrp="1"/>
          </p:cNvSpPr>
          <p:nvPr>
            <p:ph type="sldNum" sz="quarter" idx="12"/>
          </p:nvPr>
        </p:nvSpPr>
        <p:spPr/>
        <p:txBody>
          <a:bodyPr/>
          <a:lstStyle/>
          <a:p>
            <a:fld id="{1F03A6C7-9C96-45EF-B679-9BFAB9A6C4ED}" type="slidenum">
              <a:rPr lang="en-US" smtClean="0"/>
              <a:t>‹#›</a:t>
            </a:fld>
            <a:endParaRPr lang="en-US"/>
          </a:p>
        </p:txBody>
      </p:sp>
    </p:spTree>
    <p:extLst>
      <p:ext uri="{BB962C8B-B14F-4D97-AF65-F5344CB8AC3E}">
        <p14:creationId xmlns:p14="http://schemas.microsoft.com/office/powerpoint/2010/main" val="5759118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B7C5D-5E95-4360-BC50-F194AC9401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03C0847-9AEC-47F2-9124-B1A93BFFE6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D8B57F4-2DBD-45FB-8BB5-6F04386E76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65FA95-1C15-420D-A9E5-C3C70744341C}"/>
              </a:ext>
            </a:extLst>
          </p:cNvPr>
          <p:cNvSpPr>
            <a:spLocks noGrp="1"/>
          </p:cNvSpPr>
          <p:nvPr>
            <p:ph type="dt" sz="half" idx="10"/>
          </p:nvPr>
        </p:nvSpPr>
        <p:spPr/>
        <p:txBody>
          <a:bodyPr/>
          <a:lstStyle/>
          <a:p>
            <a:fld id="{33EFD240-F039-4337-B5FD-3E68A9461EE9}" type="datetimeFigureOut">
              <a:rPr lang="en-US" smtClean="0"/>
              <a:t>2/5/2023</a:t>
            </a:fld>
            <a:endParaRPr lang="en-US"/>
          </a:p>
        </p:txBody>
      </p:sp>
      <p:sp>
        <p:nvSpPr>
          <p:cNvPr id="6" name="Footer Placeholder 5">
            <a:extLst>
              <a:ext uri="{FF2B5EF4-FFF2-40B4-BE49-F238E27FC236}">
                <a16:creationId xmlns:a16="http://schemas.microsoft.com/office/drawing/2014/main" id="{38E15415-68BE-46C7-A478-4467A9F5ED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55C2CD-BF10-45AD-9B8F-1C53842BD468}"/>
              </a:ext>
            </a:extLst>
          </p:cNvPr>
          <p:cNvSpPr>
            <a:spLocks noGrp="1"/>
          </p:cNvSpPr>
          <p:nvPr>
            <p:ph type="sldNum" sz="quarter" idx="12"/>
          </p:nvPr>
        </p:nvSpPr>
        <p:spPr/>
        <p:txBody>
          <a:bodyPr/>
          <a:lstStyle/>
          <a:p>
            <a:fld id="{1F03A6C7-9C96-45EF-B679-9BFAB9A6C4ED}" type="slidenum">
              <a:rPr lang="en-US" smtClean="0"/>
              <a:t>‹#›</a:t>
            </a:fld>
            <a:endParaRPr lang="en-US"/>
          </a:p>
        </p:txBody>
      </p:sp>
    </p:spTree>
    <p:extLst>
      <p:ext uri="{BB962C8B-B14F-4D97-AF65-F5344CB8AC3E}">
        <p14:creationId xmlns:p14="http://schemas.microsoft.com/office/powerpoint/2010/main" val="3895477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12153-5C86-43D6-A736-3107CD2986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91947F-753A-478A-9AA9-EB5C69C0A5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23DB23-6922-45DB-BB87-50DA5950AC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F7A753-83BD-480D-82B5-B0B18261BB2B}"/>
              </a:ext>
            </a:extLst>
          </p:cNvPr>
          <p:cNvSpPr>
            <a:spLocks noGrp="1"/>
          </p:cNvSpPr>
          <p:nvPr>
            <p:ph type="dt" sz="half" idx="10"/>
          </p:nvPr>
        </p:nvSpPr>
        <p:spPr/>
        <p:txBody>
          <a:bodyPr/>
          <a:lstStyle/>
          <a:p>
            <a:fld id="{33EFD240-F039-4337-B5FD-3E68A9461EE9}" type="datetimeFigureOut">
              <a:rPr lang="en-US" smtClean="0"/>
              <a:t>2/5/2023</a:t>
            </a:fld>
            <a:endParaRPr lang="en-US"/>
          </a:p>
        </p:txBody>
      </p:sp>
      <p:sp>
        <p:nvSpPr>
          <p:cNvPr id="6" name="Footer Placeholder 5">
            <a:extLst>
              <a:ext uri="{FF2B5EF4-FFF2-40B4-BE49-F238E27FC236}">
                <a16:creationId xmlns:a16="http://schemas.microsoft.com/office/drawing/2014/main" id="{2B4C45F4-5359-4717-97D1-8103442F6B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D9E352-E663-47B2-8D6E-8ECBC370FE84}"/>
              </a:ext>
            </a:extLst>
          </p:cNvPr>
          <p:cNvSpPr>
            <a:spLocks noGrp="1"/>
          </p:cNvSpPr>
          <p:nvPr>
            <p:ph type="sldNum" sz="quarter" idx="12"/>
          </p:nvPr>
        </p:nvSpPr>
        <p:spPr/>
        <p:txBody>
          <a:bodyPr/>
          <a:lstStyle/>
          <a:p>
            <a:fld id="{1F03A6C7-9C96-45EF-B679-9BFAB9A6C4ED}" type="slidenum">
              <a:rPr lang="en-US" smtClean="0"/>
              <a:t>‹#›</a:t>
            </a:fld>
            <a:endParaRPr lang="en-US"/>
          </a:p>
        </p:txBody>
      </p:sp>
    </p:spTree>
    <p:extLst>
      <p:ext uri="{BB962C8B-B14F-4D97-AF65-F5344CB8AC3E}">
        <p14:creationId xmlns:p14="http://schemas.microsoft.com/office/powerpoint/2010/main" val="679430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CBC4E8-B340-47A6-8625-A0E70AAD209B}"/>
              </a:ext>
            </a:extLst>
          </p:cNvPr>
          <p:cNvSpPr>
            <a:spLocks noGrp="1"/>
          </p:cNvSpPr>
          <p:nvPr>
            <p:ph type="title"/>
          </p:nvPr>
        </p:nvSpPr>
        <p:spPr>
          <a:xfrm>
            <a:off x="442913" y="365125"/>
            <a:ext cx="11306174" cy="625475"/>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70F87994-A22D-436F-9DE1-D73FB2F9A230}"/>
              </a:ext>
            </a:extLst>
          </p:cNvPr>
          <p:cNvSpPr>
            <a:spLocks noGrp="1"/>
          </p:cNvSpPr>
          <p:nvPr>
            <p:ph type="body" idx="1"/>
          </p:nvPr>
        </p:nvSpPr>
        <p:spPr>
          <a:xfrm>
            <a:off x="442913" y="1825625"/>
            <a:ext cx="11306174" cy="4351338"/>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E93AE11-B985-4463-B185-5130F1D9F3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EFD240-F039-4337-B5FD-3E68A9461EE9}" type="datetimeFigureOut">
              <a:rPr lang="en-US" smtClean="0"/>
              <a:t>2/5/2023</a:t>
            </a:fld>
            <a:endParaRPr lang="en-US"/>
          </a:p>
        </p:txBody>
      </p:sp>
      <p:sp>
        <p:nvSpPr>
          <p:cNvPr id="5" name="Footer Placeholder 4">
            <a:extLst>
              <a:ext uri="{FF2B5EF4-FFF2-40B4-BE49-F238E27FC236}">
                <a16:creationId xmlns:a16="http://schemas.microsoft.com/office/drawing/2014/main" id="{920CC4FE-129B-4D44-AC4E-5FEADFC737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9B79951-9F10-4580-A149-88C44DD7B3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03A6C7-9C96-45EF-B679-9BFAB9A6C4ED}" type="slidenum">
              <a:rPr lang="en-US" smtClean="0"/>
              <a:t>‹#›</a:t>
            </a:fld>
            <a:endParaRPr lang="en-US"/>
          </a:p>
        </p:txBody>
      </p:sp>
    </p:spTree>
    <p:extLst>
      <p:ext uri="{BB962C8B-B14F-4D97-AF65-F5344CB8AC3E}">
        <p14:creationId xmlns:p14="http://schemas.microsoft.com/office/powerpoint/2010/main" val="29594995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1" kern="1200">
          <a:solidFill>
            <a:schemeClr val="tx1"/>
          </a:solidFill>
          <a:latin typeface="+mj-lt"/>
          <a:ea typeface="+mj-ea"/>
          <a:cs typeface="Arabic Typesetting" panose="03020402040406030203" pitchFamily="66" charset="-78"/>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j-lt"/>
          <a:ea typeface="+mn-ea"/>
          <a:cs typeface="Arabic Typesetting" panose="03020402040406030203" pitchFamily="66" charset="-78"/>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Arabic Typesetting" panose="03020402040406030203" pitchFamily="66" charset="-78"/>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j-lt"/>
          <a:ea typeface="+mn-ea"/>
          <a:cs typeface="Arabic Typesetting" panose="03020402040406030203" pitchFamily="66" charset="-78"/>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j-lt"/>
          <a:ea typeface="+mn-ea"/>
          <a:cs typeface="Arabic Typesetting" panose="03020402040406030203" pitchFamily="66" charset="-78"/>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j-lt"/>
          <a:ea typeface="+mn-ea"/>
          <a:cs typeface="Arabic Typesetting" panose="03020402040406030203" pitchFamily="66" charset="-78"/>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79" userDrawn="1">
          <p15:clr>
            <a:srgbClr val="F26B43"/>
          </p15:clr>
        </p15:guide>
        <p15:guide id="3" pos="740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hyperlink" Target="https://www.avast.com/c-static-vs-dynamic-ip-addresses" TargetMode="External"/><Relationship Id="rId7" Type="http://schemas.openxmlformats.org/officeDocument/2006/relationships/hyperlink" Target="https://www.fortinet.com/resources/cyberglossary/what-is-dmz" TargetMode="External"/><Relationship Id="rId2" Type="http://schemas.openxmlformats.org/officeDocument/2006/relationships/hyperlink" Target="https://docs.microfocus.com/NNMi/10.30/Content/Administer/NNMi_Deployment/Advanced_Configurations/What_are_the_Benefits_of.htm" TargetMode="External"/><Relationship Id="rId1" Type="http://schemas.openxmlformats.org/officeDocument/2006/relationships/slideLayout" Target="../slideLayouts/slideLayout2.xml"/><Relationship Id="rId6" Type="http://schemas.openxmlformats.org/officeDocument/2006/relationships/hyperlink" Target="https://www.techtarget.com/searchsecurity/definition/DMZ" TargetMode="External"/><Relationship Id="rId5" Type="http://schemas.openxmlformats.org/officeDocument/2006/relationships/hyperlink" Target="https://hevodata.com/learn/data-integrity/#step3" TargetMode="External"/><Relationship Id="rId4" Type="http://schemas.openxmlformats.org/officeDocument/2006/relationships/hyperlink" Target="https://www.techtarget.com/whatis/definition/static-IP-addres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erson, holding, child, young&#10;&#10;Description automatically generated">
            <a:extLst>
              <a:ext uri="{FF2B5EF4-FFF2-40B4-BE49-F238E27FC236}">
                <a16:creationId xmlns:a16="http://schemas.microsoft.com/office/drawing/2014/main" id="{3B56F27F-9F69-4FF2-895B-1BE942DA92A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 y="0"/>
            <a:ext cx="12192000" cy="6858000"/>
          </a:xfrm>
          <a:prstGeom prst="rect">
            <a:avLst/>
          </a:prstGeom>
        </p:spPr>
      </p:pic>
      <p:sp>
        <p:nvSpPr>
          <p:cNvPr id="6" name="Rectangle 5">
            <a:extLst>
              <a:ext uri="{FF2B5EF4-FFF2-40B4-BE49-F238E27FC236}">
                <a16:creationId xmlns:a16="http://schemas.microsoft.com/office/drawing/2014/main" id="{6BD2C344-923D-4837-86E1-11657CB22C46}"/>
              </a:ext>
            </a:extLst>
          </p:cNvPr>
          <p:cNvSpPr/>
          <p:nvPr/>
        </p:nvSpPr>
        <p:spPr>
          <a:xfrm>
            <a:off x="-1" y="0"/>
            <a:ext cx="12192000" cy="6858000"/>
          </a:xfrm>
          <a:prstGeom prst="rect">
            <a:avLst/>
          </a:prstGeom>
          <a:gradFill>
            <a:gsLst>
              <a:gs pos="0">
                <a:schemeClr val="accent1">
                  <a:alpha val="70000"/>
                </a:schemeClr>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940D68-C38F-466B-8D56-CCF1EAB42404}"/>
              </a:ext>
            </a:extLst>
          </p:cNvPr>
          <p:cNvSpPr>
            <a:spLocks noGrp="1"/>
          </p:cNvSpPr>
          <p:nvPr>
            <p:ph type="ctrTitle"/>
          </p:nvPr>
        </p:nvSpPr>
        <p:spPr>
          <a:xfrm>
            <a:off x="1837764" y="2315572"/>
            <a:ext cx="8677835" cy="1564953"/>
          </a:xfrm>
        </p:spPr>
        <p:txBody>
          <a:bodyPr lIns="0" tIns="0" rIns="0" bIns="0"/>
          <a:lstStyle/>
          <a:p>
            <a:pPr algn="l"/>
            <a:r>
              <a:rPr lang="en-US" dirty="0">
                <a:solidFill>
                  <a:schemeClr val="bg1"/>
                </a:solidFill>
              </a:rPr>
              <a:t>Warmaksan</a:t>
            </a:r>
            <a:br>
              <a:rPr lang="en-US" dirty="0">
                <a:solidFill>
                  <a:schemeClr val="bg1"/>
                </a:solidFill>
              </a:rPr>
            </a:br>
            <a:r>
              <a:rPr lang="en-US" dirty="0">
                <a:solidFill>
                  <a:schemeClr val="bg1"/>
                </a:solidFill>
              </a:rPr>
              <a:t>Company</a:t>
            </a:r>
          </a:p>
        </p:txBody>
      </p:sp>
      <p:sp>
        <p:nvSpPr>
          <p:cNvPr id="3" name="Subtitle 2">
            <a:extLst>
              <a:ext uri="{FF2B5EF4-FFF2-40B4-BE49-F238E27FC236}">
                <a16:creationId xmlns:a16="http://schemas.microsoft.com/office/drawing/2014/main" id="{134B772C-A6C7-4F0A-BC70-B0B39BAD78B7}"/>
              </a:ext>
            </a:extLst>
          </p:cNvPr>
          <p:cNvSpPr>
            <a:spLocks noGrp="1"/>
          </p:cNvSpPr>
          <p:nvPr>
            <p:ph type="subTitle" idx="1"/>
          </p:nvPr>
        </p:nvSpPr>
        <p:spPr>
          <a:xfrm>
            <a:off x="1524000" y="4206240"/>
            <a:ext cx="2391764" cy="426086"/>
          </a:xfrm>
          <a:prstGeom prst="roundRect">
            <a:avLst>
              <a:gd name="adj" fmla="val 50000"/>
            </a:avLst>
          </a:prstGeom>
          <a:solidFill>
            <a:schemeClr val="accent4"/>
          </a:solidFill>
          <a:effectLst>
            <a:outerShdw dist="50800" dir="5400000" algn="t" rotWithShape="0">
              <a:prstClr val="black">
                <a:alpha val="20000"/>
              </a:prstClr>
            </a:outerShdw>
          </a:effectLst>
        </p:spPr>
        <p:txBody>
          <a:bodyPr lIns="0" tIns="0" rIns="0" bIns="0" anchor="ctr">
            <a:normAutofit fontScale="92500"/>
          </a:bodyPr>
          <a:lstStyle/>
          <a:p>
            <a:r>
              <a:rPr lang="en-US" sz="1600" b="1" dirty="0">
                <a:solidFill>
                  <a:schemeClr val="bg1"/>
                </a:solidFill>
              </a:rPr>
              <a:t>By: Mahmoud Rumaneh</a:t>
            </a:r>
          </a:p>
        </p:txBody>
      </p:sp>
      <p:grpSp>
        <p:nvGrpSpPr>
          <p:cNvPr id="17" name="Group 16">
            <a:extLst>
              <a:ext uri="{FF2B5EF4-FFF2-40B4-BE49-F238E27FC236}">
                <a16:creationId xmlns:a16="http://schemas.microsoft.com/office/drawing/2014/main" id="{479D2A31-0639-437A-8BEE-DA2190FEEC32}"/>
              </a:ext>
            </a:extLst>
          </p:cNvPr>
          <p:cNvGrpSpPr/>
          <p:nvPr/>
        </p:nvGrpSpPr>
        <p:grpSpPr>
          <a:xfrm rot="5400000">
            <a:off x="741523" y="3050424"/>
            <a:ext cx="1564953" cy="0"/>
            <a:chOff x="1523996" y="3509963"/>
            <a:chExt cx="3908154" cy="0"/>
          </a:xfrm>
        </p:grpSpPr>
        <p:cxnSp>
          <p:nvCxnSpPr>
            <p:cNvPr id="12" name="Straight Connector 11">
              <a:extLst>
                <a:ext uri="{FF2B5EF4-FFF2-40B4-BE49-F238E27FC236}">
                  <a16:creationId xmlns:a16="http://schemas.microsoft.com/office/drawing/2014/main" id="{74C5A07C-9A31-4939-9C8A-138A5C921ED5}"/>
                </a:ext>
              </a:extLst>
            </p:cNvPr>
            <p:cNvCxnSpPr>
              <a:cxnSpLocks/>
            </p:cNvCxnSpPr>
            <p:nvPr/>
          </p:nvCxnSpPr>
          <p:spPr>
            <a:xfrm rot="16200000">
              <a:off x="3755981" y="1833794"/>
              <a:ext cx="0" cy="3352338"/>
            </a:xfrm>
            <a:prstGeom prst="line">
              <a:avLst/>
            </a:prstGeom>
            <a:ln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B5341E0-94FC-4149-B0A4-7C52A4C4B6F0}"/>
                </a:ext>
              </a:extLst>
            </p:cNvPr>
            <p:cNvCxnSpPr>
              <a:cxnSpLocks/>
            </p:cNvCxnSpPr>
            <p:nvPr/>
          </p:nvCxnSpPr>
          <p:spPr>
            <a:xfrm rot="16200000">
              <a:off x="2426648" y="2607311"/>
              <a:ext cx="0" cy="1805304"/>
            </a:xfrm>
            <a:prstGeom prst="line">
              <a:avLst/>
            </a:prstGeom>
            <a:ln w="63500" cap="rnd">
              <a:solidFill>
                <a:schemeClr val="accent3"/>
              </a:solidFill>
              <a:round/>
            </a:ln>
          </p:spPr>
          <p:style>
            <a:lnRef idx="1">
              <a:schemeClr val="accent1"/>
            </a:lnRef>
            <a:fillRef idx="0">
              <a:schemeClr val="accent1"/>
            </a:fillRef>
            <a:effectRef idx="0">
              <a:schemeClr val="accent1"/>
            </a:effectRef>
            <a:fontRef idx="minor">
              <a:schemeClr val="tx1"/>
            </a:fontRef>
          </p:style>
        </p:cxnSp>
      </p:grpSp>
      <p:sp>
        <p:nvSpPr>
          <p:cNvPr id="7" name="Right Triangle 6">
            <a:extLst>
              <a:ext uri="{FF2B5EF4-FFF2-40B4-BE49-F238E27FC236}">
                <a16:creationId xmlns:a16="http://schemas.microsoft.com/office/drawing/2014/main" id="{169D603D-20C6-4550-854F-70B9593FC264}"/>
              </a:ext>
            </a:extLst>
          </p:cNvPr>
          <p:cNvSpPr/>
          <p:nvPr/>
        </p:nvSpPr>
        <p:spPr>
          <a:xfrm flipH="1">
            <a:off x="9002400" y="3670300"/>
            <a:ext cx="3189600" cy="3187700"/>
          </a:xfrm>
          <a:prstGeom prst="rtTriangl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DA1BAB28-EAD6-4DAC-B2B0-46A1FE515856}"/>
              </a:ext>
            </a:extLst>
          </p:cNvPr>
          <p:cNvSpPr/>
          <p:nvPr/>
        </p:nvSpPr>
        <p:spPr>
          <a:xfrm>
            <a:off x="7188201" y="0"/>
            <a:ext cx="5003799" cy="6858000"/>
          </a:xfrm>
          <a:prstGeom prst="rect">
            <a:avLst/>
          </a:prstGeom>
          <a:gradFill>
            <a:gsLst>
              <a:gs pos="0">
                <a:schemeClr val="accent4">
                  <a:alpha val="0"/>
                </a:schemeClr>
              </a:gs>
              <a:gs pos="100000">
                <a:schemeClr val="accent4">
                  <a:alpha val="39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Triangle 26">
            <a:extLst>
              <a:ext uri="{FF2B5EF4-FFF2-40B4-BE49-F238E27FC236}">
                <a16:creationId xmlns:a16="http://schemas.microsoft.com/office/drawing/2014/main" id="{98436308-E793-454C-9CA8-C474B7050B46}"/>
              </a:ext>
            </a:extLst>
          </p:cNvPr>
          <p:cNvSpPr/>
          <p:nvPr/>
        </p:nvSpPr>
        <p:spPr>
          <a:xfrm flipH="1" flipV="1">
            <a:off x="7810500" y="-6"/>
            <a:ext cx="4381498" cy="5422905"/>
          </a:xfrm>
          <a:prstGeom prst="rtTriangle">
            <a:avLst/>
          </a:prstGeom>
          <a:gradFill flip="none" rotWithShape="1">
            <a:gsLst>
              <a:gs pos="100000">
                <a:schemeClr val="accent4">
                  <a:alpha val="10000"/>
                </a:schemeClr>
              </a:gs>
              <a:gs pos="0">
                <a:schemeClr val="accent1">
                  <a:alpha val="4500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ubtitle 2">
            <a:extLst>
              <a:ext uri="{FF2B5EF4-FFF2-40B4-BE49-F238E27FC236}">
                <a16:creationId xmlns:a16="http://schemas.microsoft.com/office/drawing/2014/main" id="{6F0AB272-FD90-4D23-9851-40ED7E169314}"/>
              </a:ext>
            </a:extLst>
          </p:cNvPr>
          <p:cNvSpPr txBox="1">
            <a:spLocks/>
          </p:cNvSpPr>
          <p:nvPr/>
        </p:nvSpPr>
        <p:spPr>
          <a:xfrm>
            <a:off x="1534160" y="4754880"/>
            <a:ext cx="2391764" cy="426086"/>
          </a:xfrm>
          <a:prstGeom prst="roundRect">
            <a:avLst>
              <a:gd name="adj" fmla="val 50000"/>
            </a:avLst>
          </a:prstGeom>
          <a:solidFill>
            <a:schemeClr val="accent4"/>
          </a:solidFill>
          <a:effectLst>
            <a:outerShdw dist="50800" dir="5400000" algn="t" rotWithShape="0">
              <a:prstClr val="black">
                <a:alpha val="20000"/>
              </a:prstClr>
            </a:outerShdw>
          </a:effectLst>
        </p:spPr>
        <p:txBody>
          <a:bodyPr vert="horz" lIns="0" tIns="0" rIns="0" bIns="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j-lt"/>
                <a:ea typeface="+mn-ea"/>
                <a:cs typeface="Arabic Typesetting" panose="03020402040406030203" pitchFamily="66" charset="-78"/>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j-lt"/>
                <a:ea typeface="+mn-ea"/>
                <a:cs typeface="Arabic Typesetting" panose="03020402040406030203" pitchFamily="66" charset="-78"/>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j-lt"/>
                <a:ea typeface="+mn-ea"/>
                <a:cs typeface="Arabic Typesetting" panose="03020402040406030203" pitchFamily="66" charset="-78"/>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j-lt"/>
                <a:ea typeface="+mn-ea"/>
                <a:cs typeface="Arabic Typesetting" panose="03020402040406030203" pitchFamily="66" charset="-78"/>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j-lt"/>
                <a:ea typeface="+mn-ea"/>
                <a:cs typeface="Arabic Typesetting" panose="03020402040406030203" pitchFamily="66" charset="-78"/>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b="1" dirty="0">
                <a:solidFill>
                  <a:schemeClr val="bg1"/>
                </a:solidFill>
              </a:rPr>
              <a:t>Instructor: Dr.Safaa Hreiz</a:t>
            </a:r>
          </a:p>
        </p:txBody>
      </p:sp>
      <p:pic>
        <p:nvPicPr>
          <p:cNvPr id="1028" name="Picture 4" descr="Cybersecurity Assessment Services — OCHIN">
            <a:extLst>
              <a:ext uri="{FF2B5EF4-FFF2-40B4-BE49-F238E27FC236}">
                <a16:creationId xmlns:a16="http://schemas.microsoft.com/office/drawing/2014/main" id="{35284A42-522C-D2DA-C31B-05C9C982F2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5933" y="3387084"/>
            <a:ext cx="5799829" cy="38671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2479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person standing in front of a computer&#10;&#10;Description automatically generated">
            <a:extLst>
              <a:ext uri="{FF2B5EF4-FFF2-40B4-BE49-F238E27FC236}">
                <a16:creationId xmlns:a16="http://schemas.microsoft.com/office/drawing/2014/main" id="{94739B71-724C-412B-8530-88476AA53FFA}"/>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r="-307"/>
          <a:stretch/>
        </p:blipFill>
        <p:spPr>
          <a:xfrm>
            <a:off x="0" y="-1"/>
            <a:ext cx="12245421" cy="6858001"/>
          </a:xfrm>
          <a:prstGeom prst="rect">
            <a:avLst/>
          </a:prstGeom>
        </p:spPr>
      </p:pic>
      <p:grpSp>
        <p:nvGrpSpPr>
          <p:cNvPr id="70" name="Group 69">
            <a:extLst>
              <a:ext uri="{FF2B5EF4-FFF2-40B4-BE49-F238E27FC236}">
                <a16:creationId xmlns:a16="http://schemas.microsoft.com/office/drawing/2014/main" id="{4EE37426-4401-F45F-F74A-D73AE571E20B}"/>
              </a:ext>
            </a:extLst>
          </p:cNvPr>
          <p:cNvGrpSpPr/>
          <p:nvPr/>
        </p:nvGrpSpPr>
        <p:grpSpPr>
          <a:xfrm>
            <a:off x="91052" y="289410"/>
            <a:ext cx="3194879" cy="2626539"/>
            <a:chOff x="2656006" y="6535551"/>
            <a:chExt cx="218230" cy="218230"/>
          </a:xfrm>
          <a:solidFill>
            <a:schemeClr val="bg1"/>
          </a:solidFill>
        </p:grpSpPr>
        <p:sp>
          <p:nvSpPr>
            <p:cNvPr id="71" name="Freeform 99">
              <a:extLst>
                <a:ext uri="{FF2B5EF4-FFF2-40B4-BE49-F238E27FC236}">
                  <a16:creationId xmlns:a16="http://schemas.microsoft.com/office/drawing/2014/main" id="{907E3330-450C-EB34-C3F2-7EDC318DCD28}"/>
                </a:ext>
              </a:extLst>
            </p:cNvPr>
            <p:cNvSpPr>
              <a:spLocks/>
            </p:cNvSpPr>
            <p:nvPr/>
          </p:nvSpPr>
          <p:spPr bwMode="auto">
            <a:xfrm>
              <a:off x="2760637" y="6607298"/>
              <a:ext cx="8968" cy="82210"/>
            </a:xfrm>
            <a:custGeom>
              <a:avLst/>
              <a:gdLst>
                <a:gd name="T0" fmla="*/ 0 w 24"/>
                <a:gd name="T1" fmla="*/ 13 h 221"/>
                <a:gd name="T2" fmla="*/ 0 w 24"/>
                <a:gd name="T3" fmla="*/ 209 h 221"/>
                <a:gd name="T4" fmla="*/ 1 w 24"/>
                <a:gd name="T5" fmla="*/ 213 h 221"/>
                <a:gd name="T6" fmla="*/ 3 w 24"/>
                <a:gd name="T7" fmla="*/ 217 h 221"/>
                <a:gd name="T8" fmla="*/ 7 w 24"/>
                <a:gd name="T9" fmla="*/ 221 h 221"/>
                <a:gd name="T10" fmla="*/ 13 w 24"/>
                <a:gd name="T11" fmla="*/ 221 h 221"/>
                <a:gd name="T12" fmla="*/ 17 w 24"/>
                <a:gd name="T13" fmla="*/ 221 h 221"/>
                <a:gd name="T14" fmla="*/ 21 w 24"/>
                <a:gd name="T15" fmla="*/ 217 h 221"/>
                <a:gd name="T16" fmla="*/ 23 w 24"/>
                <a:gd name="T17" fmla="*/ 213 h 221"/>
                <a:gd name="T18" fmla="*/ 24 w 24"/>
                <a:gd name="T19" fmla="*/ 209 h 221"/>
                <a:gd name="T20" fmla="*/ 24 w 24"/>
                <a:gd name="T21" fmla="*/ 13 h 221"/>
                <a:gd name="T22" fmla="*/ 23 w 24"/>
                <a:gd name="T23" fmla="*/ 9 h 221"/>
                <a:gd name="T24" fmla="*/ 21 w 24"/>
                <a:gd name="T25" fmla="*/ 5 h 221"/>
                <a:gd name="T26" fmla="*/ 17 w 24"/>
                <a:gd name="T27" fmla="*/ 1 h 221"/>
                <a:gd name="T28" fmla="*/ 13 w 24"/>
                <a:gd name="T29" fmla="*/ 0 h 221"/>
                <a:gd name="T30" fmla="*/ 7 w 24"/>
                <a:gd name="T31" fmla="*/ 1 h 221"/>
                <a:gd name="T32" fmla="*/ 3 w 24"/>
                <a:gd name="T33" fmla="*/ 5 h 221"/>
                <a:gd name="T34" fmla="*/ 1 w 24"/>
                <a:gd name="T35" fmla="*/ 9 h 221"/>
                <a:gd name="T36" fmla="*/ 0 w 24"/>
                <a:gd name="T37" fmla="*/ 13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21">
                  <a:moveTo>
                    <a:pt x="0" y="13"/>
                  </a:moveTo>
                  <a:lnTo>
                    <a:pt x="0" y="209"/>
                  </a:lnTo>
                  <a:lnTo>
                    <a:pt x="1" y="213"/>
                  </a:lnTo>
                  <a:lnTo>
                    <a:pt x="3" y="217"/>
                  </a:lnTo>
                  <a:lnTo>
                    <a:pt x="7" y="221"/>
                  </a:lnTo>
                  <a:lnTo>
                    <a:pt x="13" y="221"/>
                  </a:lnTo>
                  <a:lnTo>
                    <a:pt x="17" y="221"/>
                  </a:lnTo>
                  <a:lnTo>
                    <a:pt x="21" y="217"/>
                  </a:lnTo>
                  <a:lnTo>
                    <a:pt x="23" y="213"/>
                  </a:lnTo>
                  <a:lnTo>
                    <a:pt x="24" y="209"/>
                  </a:lnTo>
                  <a:lnTo>
                    <a:pt x="24" y="13"/>
                  </a:lnTo>
                  <a:lnTo>
                    <a:pt x="23" y="9"/>
                  </a:lnTo>
                  <a:lnTo>
                    <a:pt x="21" y="5"/>
                  </a:lnTo>
                  <a:lnTo>
                    <a:pt x="17" y="1"/>
                  </a:lnTo>
                  <a:lnTo>
                    <a:pt x="13" y="0"/>
                  </a:lnTo>
                  <a:lnTo>
                    <a:pt x="7" y="1"/>
                  </a:lnTo>
                  <a:lnTo>
                    <a:pt x="3" y="5"/>
                  </a:lnTo>
                  <a:lnTo>
                    <a:pt x="1" y="9"/>
                  </a:lnTo>
                  <a:lnTo>
                    <a:pt x="0"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00">
              <a:extLst>
                <a:ext uri="{FF2B5EF4-FFF2-40B4-BE49-F238E27FC236}">
                  <a16:creationId xmlns:a16="http://schemas.microsoft.com/office/drawing/2014/main" id="{4C8C1FA6-0F4D-7BBC-75BC-F308835203B0}"/>
                </a:ext>
              </a:extLst>
            </p:cNvPr>
            <p:cNvSpPr>
              <a:spLocks/>
            </p:cNvSpPr>
            <p:nvPr/>
          </p:nvSpPr>
          <p:spPr bwMode="auto">
            <a:xfrm>
              <a:off x="2756153" y="6707445"/>
              <a:ext cx="17937" cy="19432"/>
            </a:xfrm>
            <a:custGeom>
              <a:avLst/>
              <a:gdLst>
                <a:gd name="T0" fmla="*/ 0 w 48"/>
                <a:gd name="T1" fmla="*/ 25 h 50"/>
                <a:gd name="T2" fmla="*/ 0 w 48"/>
                <a:gd name="T3" fmla="*/ 30 h 50"/>
                <a:gd name="T4" fmla="*/ 2 w 48"/>
                <a:gd name="T5" fmla="*/ 34 h 50"/>
                <a:gd name="T6" fmla="*/ 4 w 48"/>
                <a:gd name="T7" fmla="*/ 38 h 50"/>
                <a:gd name="T8" fmla="*/ 7 w 48"/>
                <a:gd name="T9" fmla="*/ 43 h 50"/>
                <a:gd name="T10" fmla="*/ 11 w 48"/>
                <a:gd name="T11" fmla="*/ 46 h 50"/>
                <a:gd name="T12" fmla="*/ 15 w 48"/>
                <a:gd name="T13" fmla="*/ 48 h 50"/>
                <a:gd name="T14" fmla="*/ 19 w 48"/>
                <a:gd name="T15" fmla="*/ 49 h 50"/>
                <a:gd name="T16" fmla="*/ 25 w 48"/>
                <a:gd name="T17" fmla="*/ 50 h 50"/>
                <a:gd name="T18" fmla="*/ 29 w 48"/>
                <a:gd name="T19" fmla="*/ 49 h 50"/>
                <a:gd name="T20" fmla="*/ 33 w 48"/>
                <a:gd name="T21" fmla="*/ 48 h 50"/>
                <a:gd name="T22" fmla="*/ 38 w 48"/>
                <a:gd name="T23" fmla="*/ 46 h 50"/>
                <a:gd name="T24" fmla="*/ 42 w 48"/>
                <a:gd name="T25" fmla="*/ 43 h 50"/>
                <a:gd name="T26" fmla="*/ 44 w 48"/>
                <a:gd name="T27" fmla="*/ 38 h 50"/>
                <a:gd name="T28" fmla="*/ 46 w 48"/>
                <a:gd name="T29" fmla="*/ 34 h 50"/>
                <a:gd name="T30" fmla="*/ 48 w 48"/>
                <a:gd name="T31" fmla="*/ 30 h 50"/>
                <a:gd name="T32" fmla="*/ 48 w 48"/>
                <a:gd name="T33" fmla="*/ 25 h 50"/>
                <a:gd name="T34" fmla="*/ 48 w 48"/>
                <a:gd name="T35" fmla="*/ 20 h 50"/>
                <a:gd name="T36" fmla="*/ 46 w 48"/>
                <a:gd name="T37" fmla="*/ 15 h 50"/>
                <a:gd name="T38" fmla="*/ 44 w 48"/>
                <a:gd name="T39" fmla="*/ 12 h 50"/>
                <a:gd name="T40" fmla="*/ 42 w 48"/>
                <a:gd name="T41" fmla="*/ 7 h 50"/>
                <a:gd name="T42" fmla="*/ 38 w 48"/>
                <a:gd name="T43" fmla="*/ 4 h 50"/>
                <a:gd name="T44" fmla="*/ 33 w 48"/>
                <a:gd name="T45" fmla="*/ 2 h 50"/>
                <a:gd name="T46" fmla="*/ 29 w 48"/>
                <a:gd name="T47" fmla="*/ 1 h 50"/>
                <a:gd name="T48" fmla="*/ 25 w 48"/>
                <a:gd name="T49" fmla="*/ 0 h 50"/>
                <a:gd name="T50" fmla="*/ 19 w 48"/>
                <a:gd name="T51" fmla="*/ 1 h 50"/>
                <a:gd name="T52" fmla="*/ 15 w 48"/>
                <a:gd name="T53" fmla="*/ 2 h 50"/>
                <a:gd name="T54" fmla="*/ 11 w 48"/>
                <a:gd name="T55" fmla="*/ 4 h 50"/>
                <a:gd name="T56" fmla="*/ 7 w 48"/>
                <a:gd name="T57" fmla="*/ 7 h 50"/>
                <a:gd name="T58" fmla="*/ 4 w 48"/>
                <a:gd name="T59" fmla="*/ 12 h 50"/>
                <a:gd name="T60" fmla="*/ 2 w 48"/>
                <a:gd name="T61" fmla="*/ 15 h 50"/>
                <a:gd name="T62" fmla="*/ 0 w 48"/>
                <a:gd name="T63" fmla="*/ 20 h 50"/>
                <a:gd name="T64" fmla="*/ 0 w 48"/>
                <a:gd name="T65"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 h="50">
                  <a:moveTo>
                    <a:pt x="0" y="25"/>
                  </a:moveTo>
                  <a:lnTo>
                    <a:pt x="0" y="30"/>
                  </a:lnTo>
                  <a:lnTo>
                    <a:pt x="2" y="34"/>
                  </a:lnTo>
                  <a:lnTo>
                    <a:pt x="4" y="38"/>
                  </a:lnTo>
                  <a:lnTo>
                    <a:pt x="7" y="43"/>
                  </a:lnTo>
                  <a:lnTo>
                    <a:pt x="11" y="46"/>
                  </a:lnTo>
                  <a:lnTo>
                    <a:pt x="15" y="48"/>
                  </a:lnTo>
                  <a:lnTo>
                    <a:pt x="19" y="49"/>
                  </a:lnTo>
                  <a:lnTo>
                    <a:pt x="25" y="50"/>
                  </a:lnTo>
                  <a:lnTo>
                    <a:pt x="29" y="49"/>
                  </a:lnTo>
                  <a:lnTo>
                    <a:pt x="33" y="48"/>
                  </a:lnTo>
                  <a:lnTo>
                    <a:pt x="38" y="46"/>
                  </a:lnTo>
                  <a:lnTo>
                    <a:pt x="42" y="43"/>
                  </a:lnTo>
                  <a:lnTo>
                    <a:pt x="44" y="38"/>
                  </a:lnTo>
                  <a:lnTo>
                    <a:pt x="46" y="34"/>
                  </a:lnTo>
                  <a:lnTo>
                    <a:pt x="48" y="30"/>
                  </a:lnTo>
                  <a:lnTo>
                    <a:pt x="48" y="25"/>
                  </a:lnTo>
                  <a:lnTo>
                    <a:pt x="48" y="20"/>
                  </a:lnTo>
                  <a:lnTo>
                    <a:pt x="46" y="15"/>
                  </a:lnTo>
                  <a:lnTo>
                    <a:pt x="44" y="12"/>
                  </a:lnTo>
                  <a:lnTo>
                    <a:pt x="42" y="7"/>
                  </a:lnTo>
                  <a:lnTo>
                    <a:pt x="38" y="4"/>
                  </a:lnTo>
                  <a:lnTo>
                    <a:pt x="33" y="2"/>
                  </a:lnTo>
                  <a:lnTo>
                    <a:pt x="29" y="1"/>
                  </a:lnTo>
                  <a:lnTo>
                    <a:pt x="25" y="0"/>
                  </a:lnTo>
                  <a:lnTo>
                    <a:pt x="19" y="1"/>
                  </a:lnTo>
                  <a:lnTo>
                    <a:pt x="15" y="2"/>
                  </a:lnTo>
                  <a:lnTo>
                    <a:pt x="11" y="4"/>
                  </a:lnTo>
                  <a:lnTo>
                    <a:pt x="7" y="7"/>
                  </a:lnTo>
                  <a:lnTo>
                    <a:pt x="4" y="12"/>
                  </a:lnTo>
                  <a:lnTo>
                    <a:pt x="2" y="15"/>
                  </a:lnTo>
                  <a:lnTo>
                    <a:pt x="0" y="20"/>
                  </a:lnTo>
                  <a:lnTo>
                    <a:pt x="0"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01">
              <a:extLst>
                <a:ext uri="{FF2B5EF4-FFF2-40B4-BE49-F238E27FC236}">
                  <a16:creationId xmlns:a16="http://schemas.microsoft.com/office/drawing/2014/main" id="{956E193B-6732-24F9-7FCE-E49EA78FECA3}"/>
                </a:ext>
              </a:extLst>
            </p:cNvPr>
            <p:cNvSpPr>
              <a:spLocks noEditPoints="1"/>
            </p:cNvSpPr>
            <p:nvPr/>
          </p:nvSpPr>
          <p:spPr bwMode="auto">
            <a:xfrm>
              <a:off x="2656006" y="6535551"/>
              <a:ext cx="218230" cy="218230"/>
            </a:xfrm>
            <a:custGeom>
              <a:avLst/>
              <a:gdLst>
                <a:gd name="T0" fmla="*/ 33 w 586"/>
                <a:gd name="T1" fmla="*/ 560 h 584"/>
                <a:gd name="T2" fmla="*/ 293 w 586"/>
                <a:gd name="T3" fmla="*/ 41 h 584"/>
                <a:gd name="T4" fmla="*/ 551 w 586"/>
                <a:gd name="T5" fmla="*/ 560 h 584"/>
                <a:gd name="T6" fmla="*/ 33 w 586"/>
                <a:gd name="T7" fmla="*/ 560 h 584"/>
                <a:gd name="T8" fmla="*/ 583 w 586"/>
                <a:gd name="T9" fmla="*/ 564 h 584"/>
                <a:gd name="T10" fmla="*/ 303 w 586"/>
                <a:gd name="T11" fmla="*/ 7 h 584"/>
                <a:gd name="T12" fmla="*/ 301 w 586"/>
                <a:gd name="T13" fmla="*/ 3 h 584"/>
                <a:gd name="T14" fmla="*/ 299 w 586"/>
                <a:gd name="T15" fmla="*/ 1 h 584"/>
                <a:gd name="T16" fmla="*/ 296 w 586"/>
                <a:gd name="T17" fmla="*/ 0 h 584"/>
                <a:gd name="T18" fmla="*/ 293 w 586"/>
                <a:gd name="T19" fmla="*/ 0 h 584"/>
                <a:gd name="T20" fmla="*/ 288 w 586"/>
                <a:gd name="T21" fmla="*/ 0 h 584"/>
                <a:gd name="T22" fmla="*/ 285 w 586"/>
                <a:gd name="T23" fmla="*/ 1 h 584"/>
                <a:gd name="T24" fmla="*/ 283 w 586"/>
                <a:gd name="T25" fmla="*/ 3 h 584"/>
                <a:gd name="T26" fmla="*/ 281 w 586"/>
                <a:gd name="T27" fmla="*/ 7 h 584"/>
                <a:gd name="T28" fmla="*/ 1 w 586"/>
                <a:gd name="T29" fmla="*/ 567 h 584"/>
                <a:gd name="T30" fmla="*/ 0 w 586"/>
                <a:gd name="T31" fmla="*/ 570 h 584"/>
                <a:gd name="T32" fmla="*/ 0 w 586"/>
                <a:gd name="T33" fmla="*/ 573 h 584"/>
                <a:gd name="T34" fmla="*/ 0 w 586"/>
                <a:gd name="T35" fmla="*/ 577 h 584"/>
                <a:gd name="T36" fmla="*/ 2 w 586"/>
                <a:gd name="T37" fmla="*/ 580 h 584"/>
                <a:gd name="T38" fmla="*/ 3 w 586"/>
                <a:gd name="T39" fmla="*/ 582 h 584"/>
                <a:gd name="T40" fmla="*/ 6 w 586"/>
                <a:gd name="T41" fmla="*/ 583 h 584"/>
                <a:gd name="T42" fmla="*/ 9 w 586"/>
                <a:gd name="T43" fmla="*/ 584 h 584"/>
                <a:gd name="T44" fmla="*/ 12 w 586"/>
                <a:gd name="T45" fmla="*/ 584 h 584"/>
                <a:gd name="T46" fmla="*/ 572 w 586"/>
                <a:gd name="T47" fmla="*/ 584 h 584"/>
                <a:gd name="T48" fmla="*/ 573 w 586"/>
                <a:gd name="T49" fmla="*/ 584 h 584"/>
                <a:gd name="T50" fmla="*/ 573 w 586"/>
                <a:gd name="T51" fmla="*/ 584 h 584"/>
                <a:gd name="T52" fmla="*/ 577 w 586"/>
                <a:gd name="T53" fmla="*/ 583 h 584"/>
                <a:gd name="T54" fmla="*/ 581 w 586"/>
                <a:gd name="T55" fmla="*/ 581 h 584"/>
                <a:gd name="T56" fmla="*/ 585 w 586"/>
                <a:gd name="T57" fmla="*/ 577 h 584"/>
                <a:gd name="T58" fmla="*/ 586 w 586"/>
                <a:gd name="T59" fmla="*/ 571 h 584"/>
                <a:gd name="T60" fmla="*/ 585 w 586"/>
                <a:gd name="T61" fmla="*/ 568 h 584"/>
                <a:gd name="T62" fmla="*/ 583 w 586"/>
                <a:gd name="T63" fmla="*/ 564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6" h="584">
                  <a:moveTo>
                    <a:pt x="33" y="560"/>
                  </a:moveTo>
                  <a:lnTo>
                    <a:pt x="293" y="41"/>
                  </a:lnTo>
                  <a:lnTo>
                    <a:pt x="551" y="560"/>
                  </a:lnTo>
                  <a:lnTo>
                    <a:pt x="33" y="560"/>
                  </a:lnTo>
                  <a:close/>
                  <a:moveTo>
                    <a:pt x="583" y="564"/>
                  </a:moveTo>
                  <a:lnTo>
                    <a:pt x="303" y="7"/>
                  </a:lnTo>
                  <a:lnTo>
                    <a:pt x="301" y="3"/>
                  </a:lnTo>
                  <a:lnTo>
                    <a:pt x="299" y="1"/>
                  </a:lnTo>
                  <a:lnTo>
                    <a:pt x="296" y="0"/>
                  </a:lnTo>
                  <a:lnTo>
                    <a:pt x="293" y="0"/>
                  </a:lnTo>
                  <a:lnTo>
                    <a:pt x="288" y="0"/>
                  </a:lnTo>
                  <a:lnTo>
                    <a:pt x="285" y="1"/>
                  </a:lnTo>
                  <a:lnTo>
                    <a:pt x="283" y="3"/>
                  </a:lnTo>
                  <a:lnTo>
                    <a:pt x="281" y="7"/>
                  </a:lnTo>
                  <a:lnTo>
                    <a:pt x="1" y="567"/>
                  </a:lnTo>
                  <a:lnTo>
                    <a:pt x="0" y="570"/>
                  </a:lnTo>
                  <a:lnTo>
                    <a:pt x="0" y="573"/>
                  </a:lnTo>
                  <a:lnTo>
                    <a:pt x="0" y="577"/>
                  </a:lnTo>
                  <a:lnTo>
                    <a:pt x="2" y="580"/>
                  </a:lnTo>
                  <a:lnTo>
                    <a:pt x="3" y="582"/>
                  </a:lnTo>
                  <a:lnTo>
                    <a:pt x="6" y="583"/>
                  </a:lnTo>
                  <a:lnTo>
                    <a:pt x="9" y="584"/>
                  </a:lnTo>
                  <a:lnTo>
                    <a:pt x="12" y="584"/>
                  </a:lnTo>
                  <a:lnTo>
                    <a:pt x="572" y="584"/>
                  </a:lnTo>
                  <a:lnTo>
                    <a:pt x="573" y="584"/>
                  </a:lnTo>
                  <a:lnTo>
                    <a:pt x="573" y="584"/>
                  </a:lnTo>
                  <a:lnTo>
                    <a:pt x="577" y="583"/>
                  </a:lnTo>
                  <a:lnTo>
                    <a:pt x="581" y="581"/>
                  </a:lnTo>
                  <a:lnTo>
                    <a:pt x="585" y="577"/>
                  </a:lnTo>
                  <a:lnTo>
                    <a:pt x="586" y="571"/>
                  </a:lnTo>
                  <a:lnTo>
                    <a:pt x="585" y="568"/>
                  </a:lnTo>
                  <a:lnTo>
                    <a:pt x="583" y="5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7" name="Rectangle 106">
            <a:extLst>
              <a:ext uri="{FF2B5EF4-FFF2-40B4-BE49-F238E27FC236}">
                <a16:creationId xmlns:a16="http://schemas.microsoft.com/office/drawing/2014/main" id="{8002F236-05D9-4405-8FC8-357C85FCE068}"/>
              </a:ext>
            </a:extLst>
          </p:cNvPr>
          <p:cNvSpPr/>
          <p:nvPr/>
        </p:nvSpPr>
        <p:spPr>
          <a:xfrm>
            <a:off x="0" y="0"/>
            <a:ext cx="12192000" cy="6858000"/>
          </a:xfrm>
          <a:prstGeom prst="rect">
            <a:avLst/>
          </a:prstGeom>
          <a:gradFill flip="none" rotWithShape="1">
            <a:gsLst>
              <a:gs pos="0">
                <a:schemeClr val="accent1">
                  <a:alpha val="70000"/>
                </a:schemeClr>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532A1A51-3935-4FEE-92CB-A5E149E9C8AF}"/>
              </a:ext>
            </a:extLst>
          </p:cNvPr>
          <p:cNvGrpSpPr/>
          <p:nvPr/>
        </p:nvGrpSpPr>
        <p:grpSpPr>
          <a:xfrm flipH="1">
            <a:off x="0" y="1"/>
            <a:ext cx="5918200" cy="6857999"/>
            <a:chOff x="6273801" y="1"/>
            <a:chExt cx="5918200" cy="6857999"/>
          </a:xfrm>
        </p:grpSpPr>
        <p:sp>
          <p:nvSpPr>
            <p:cNvPr id="16" name="Rectangle 15">
              <a:extLst>
                <a:ext uri="{FF2B5EF4-FFF2-40B4-BE49-F238E27FC236}">
                  <a16:creationId xmlns:a16="http://schemas.microsoft.com/office/drawing/2014/main" id="{41273E5A-7788-4BFC-BD84-DC65CA0F7295}"/>
                </a:ext>
              </a:extLst>
            </p:cNvPr>
            <p:cNvSpPr/>
            <p:nvPr/>
          </p:nvSpPr>
          <p:spPr>
            <a:xfrm rot="16200000" flipH="1">
              <a:off x="5803901" y="469901"/>
              <a:ext cx="6857999" cy="5918200"/>
            </a:xfrm>
            <a:prstGeom prst="rect">
              <a:avLst/>
            </a:prstGeom>
            <a:gradFill flip="none" rotWithShape="1">
              <a:gsLst>
                <a:gs pos="0">
                  <a:schemeClr val="accent4">
                    <a:alpha val="0"/>
                  </a:schemeClr>
                </a:gs>
                <a:gs pos="100000">
                  <a:schemeClr val="accent4">
                    <a:lumMod val="50000"/>
                    <a:alpha val="44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ight Triangle 17">
              <a:extLst>
                <a:ext uri="{FF2B5EF4-FFF2-40B4-BE49-F238E27FC236}">
                  <a16:creationId xmlns:a16="http://schemas.microsoft.com/office/drawing/2014/main" id="{EB8192ED-45F3-49C4-AE2A-A9508C18D36A}"/>
                </a:ext>
              </a:extLst>
            </p:cNvPr>
            <p:cNvSpPr/>
            <p:nvPr/>
          </p:nvSpPr>
          <p:spPr>
            <a:xfrm rot="16200000">
              <a:off x="10341991" y="5007990"/>
              <a:ext cx="1507428" cy="2192591"/>
            </a:xfrm>
            <a:prstGeom prst="rtTriangle">
              <a:avLst/>
            </a:prstGeom>
            <a:solidFill>
              <a:schemeClr val="accent2">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8" name="TextBox 77">
            <a:extLst>
              <a:ext uri="{FF2B5EF4-FFF2-40B4-BE49-F238E27FC236}">
                <a16:creationId xmlns:a16="http://schemas.microsoft.com/office/drawing/2014/main" id="{18A56998-E314-4D06-ADE3-B490EC76233A}"/>
              </a:ext>
            </a:extLst>
          </p:cNvPr>
          <p:cNvSpPr txBox="1"/>
          <p:nvPr/>
        </p:nvSpPr>
        <p:spPr>
          <a:xfrm>
            <a:off x="382934" y="3345896"/>
            <a:ext cx="11248334" cy="2462213"/>
          </a:xfrm>
          <a:prstGeom prst="rect">
            <a:avLst/>
          </a:prstGeom>
          <a:noFill/>
          <a:effectLst>
            <a:outerShdw blurRad="50800" dist="38100" dir="8100000" algn="tr" rotWithShape="0">
              <a:prstClr val="black">
                <a:alpha val="40000"/>
              </a:prstClr>
            </a:outerShdw>
          </a:effectLst>
        </p:spPr>
        <p:txBody>
          <a:bodyPr wrap="square" lIns="0" tIns="0" rIns="0" bIns="0" rtlCol="0" anchor="t">
            <a:spAutoFit/>
          </a:bodyPr>
          <a:lstStyle/>
          <a:p>
            <a:pPr algn="ctr"/>
            <a:r>
              <a:rPr lang="en-US" sz="3200" dirty="0">
                <a:solidFill>
                  <a:schemeClr val="bg1"/>
                </a:solidFill>
                <a:latin typeface="Avenir Arabic Book" panose="020B0503020203020204" pitchFamily="34" charset="-78"/>
                <a:cs typeface="Avenir Arabic Book" panose="020B0503020203020204" pitchFamily="34" charset="-78"/>
              </a:rPr>
              <a:t>Inaccurately configure security occurs when important security settings are either not implemented or are implemented incorrectly. this misconfiguration create dangerous security gaps, leaving the application and its data vulnerable to a cyber attack.</a:t>
            </a:r>
            <a:endParaRPr lang="id-ID" sz="3200" dirty="0">
              <a:solidFill>
                <a:schemeClr val="bg1"/>
              </a:solidFill>
              <a:latin typeface="Avenir Arabic Book" panose="020B0503020203020204" pitchFamily="34" charset="-78"/>
              <a:cs typeface="Avenir Arabic Book" panose="020B0503020203020204" pitchFamily="34" charset="-78"/>
            </a:endParaRPr>
          </a:p>
        </p:txBody>
      </p:sp>
      <p:sp>
        <p:nvSpPr>
          <p:cNvPr id="42" name="TextBox 41">
            <a:extLst>
              <a:ext uri="{FF2B5EF4-FFF2-40B4-BE49-F238E27FC236}">
                <a16:creationId xmlns:a16="http://schemas.microsoft.com/office/drawing/2014/main" id="{D6F2E0FE-C899-191E-53D0-3485EEB8E5CD}"/>
              </a:ext>
            </a:extLst>
          </p:cNvPr>
          <p:cNvSpPr txBox="1"/>
          <p:nvPr/>
        </p:nvSpPr>
        <p:spPr>
          <a:xfrm>
            <a:off x="1283860" y="2004322"/>
            <a:ext cx="4812140" cy="769441"/>
          </a:xfrm>
          <a:prstGeom prst="rect">
            <a:avLst/>
          </a:prstGeom>
          <a:noFill/>
          <a:ln>
            <a:noFill/>
          </a:ln>
          <a:effectLst>
            <a:outerShdw blurRad="50800" dist="38100" dir="2700000" algn="tl" rotWithShape="0">
              <a:prstClr val="black">
                <a:alpha val="40000"/>
              </a:prstClr>
            </a:outerShdw>
          </a:effectLst>
          <a:scene3d>
            <a:camera prst="orthographicFront">
              <a:rot lat="0" lon="0" rev="0"/>
            </a:camera>
            <a:lightRig rig="balanced" dir="t">
              <a:rot lat="0" lon="0" rev="8700000"/>
            </a:lightRig>
          </a:scene3d>
          <a:sp3d>
            <a:bevelT w="190500" h="38100"/>
          </a:sp3d>
        </p:spPr>
        <p:txBody>
          <a:bodyPr wrap="square">
            <a:spAutoFit/>
          </a:bodyPr>
          <a:lstStyle/>
          <a:p>
            <a:r>
              <a:rPr lang="en-US" sz="4400" b="1" dirty="0">
                <a:solidFill>
                  <a:schemeClr val="accent4"/>
                </a:solidFill>
                <a:latin typeface="Segoe UI (Headings)"/>
              </a:rPr>
              <a:t>Misconfiguration</a:t>
            </a:r>
            <a:endParaRPr lang="en-US" sz="4400" b="1" dirty="0">
              <a:latin typeface="Segoe UI (Headings)"/>
            </a:endParaRPr>
          </a:p>
        </p:txBody>
      </p:sp>
    </p:spTree>
    <p:extLst>
      <p:ext uri="{BB962C8B-B14F-4D97-AF65-F5344CB8AC3E}">
        <p14:creationId xmlns:p14="http://schemas.microsoft.com/office/powerpoint/2010/main" val="1626819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81F46-A795-48D3-831F-654B9817DA58}"/>
              </a:ext>
            </a:extLst>
          </p:cNvPr>
          <p:cNvSpPr>
            <a:spLocks noGrp="1"/>
          </p:cNvSpPr>
          <p:nvPr>
            <p:ph type="title"/>
          </p:nvPr>
        </p:nvSpPr>
        <p:spPr>
          <a:xfrm>
            <a:off x="171989" y="68665"/>
            <a:ext cx="4063550" cy="790284"/>
          </a:xfrm>
          <a:effectLst>
            <a:outerShdw blurRad="50800" dist="38100" dir="5400000" algn="t" rotWithShape="0">
              <a:prstClr val="black">
                <a:alpha val="40000"/>
              </a:prstClr>
            </a:outerShdw>
          </a:effectLst>
        </p:spPr>
        <p:txBody>
          <a:bodyPr/>
          <a:lstStyle/>
          <a:p>
            <a:pPr>
              <a:lnSpc>
                <a:spcPct val="150000"/>
              </a:lnSpc>
            </a:pPr>
            <a:r>
              <a:rPr lang="en-US" sz="2400" dirty="0"/>
              <a:t>Misconfiguration</a:t>
            </a:r>
            <a:r>
              <a:rPr lang="en-US" sz="2800" dirty="0"/>
              <a:t> Impact</a:t>
            </a:r>
          </a:p>
        </p:txBody>
      </p:sp>
      <p:sp>
        <p:nvSpPr>
          <p:cNvPr id="35" name="Freeform: Shape 34">
            <a:extLst>
              <a:ext uri="{FF2B5EF4-FFF2-40B4-BE49-F238E27FC236}">
                <a16:creationId xmlns:a16="http://schemas.microsoft.com/office/drawing/2014/main" id="{237073B6-201B-4603-AA47-DB5340A95B12}"/>
              </a:ext>
            </a:extLst>
          </p:cNvPr>
          <p:cNvSpPr/>
          <p:nvPr/>
        </p:nvSpPr>
        <p:spPr>
          <a:xfrm flipH="1">
            <a:off x="2263534" y="0"/>
            <a:ext cx="9935491" cy="6858000"/>
          </a:xfrm>
          <a:custGeom>
            <a:avLst/>
            <a:gdLst>
              <a:gd name="connsiteX0" fmla="*/ 6500790 w 9935491"/>
              <a:gd name="connsiteY0" fmla="*/ 0 h 6858000"/>
              <a:gd name="connsiteX1" fmla="*/ 5528591 w 9935491"/>
              <a:gd name="connsiteY1" fmla="*/ 0 h 6858000"/>
              <a:gd name="connsiteX2" fmla="*/ 4274924 w 9935491"/>
              <a:gd name="connsiteY2" fmla="*/ 0 h 6858000"/>
              <a:gd name="connsiteX3" fmla="*/ 0 w 9935491"/>
              <a:gd name="connsiteY3" fmla="*/ 0 h 6858000"/>
              <a:gd name="connsiteX4" fmla="*/ 0 w 9935491"/>
              <a:gd name="connsiteY4" fmla="*/ 6858000 h 6858000"/>
              <a:gd name="connsiteX5" fmla="*/ 4274924 w 9935491"/>
              <a:gd name="connsiteY5" fmla="*/ 6858000 h 6858000"/>
              <a:gd name="connsiteX6" fmla="*/ 5528591 w 9935491"/>
              <a:gd name="connsiteY6" fmla="*/ 6858000 h 6858000"/>
              <a:gd name="connsiteX7" fmla="*/ 9935491 w 993549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35491" h="6858000">
                <a:moveTo>
                  <a:pt x="6500790" y="0"/>
                </a:moveTo>
                <a:lnTo>
                  <a:pt x="5528591" y="0"/>
                </a:lnTo>
                <a:lnTo>
                  <a:pt x="4274924" y="0"/>
                </a:lnTo>
                <a:lnTo>
                  <a:pt x="0" y="0"/>
                </a:lnTo>
                <a:lnTo>
                  <a:pt x="0" y="6858000"/>
                </a:lnTo>
                <a:lnTo>
                  <a:pt x="4274924" y="6858000"/>
                </a:lnTo>
                <a:lnTo>
                  <a:pt x="5528591" y="6858000"/>
                </a:lnTo>
                <a:lnTo>
                  <a:pt x="9935491" y="6858000"/>
                </a:lnTo>
                <a:close/>
              </a:path>
            </a:pathLst>
          </a:custGeom>
          <a:gradFill flip="none" rotWithShape="1">
            <a:gsLst>
              <a:gs pos="0">
                <a:schemeClr val="accent4">
                  <a:alpha val="68000"/>
                </a:schemeClr>
              </a:gs>
              <a:gs pos="84000">
                <a:schemeClr val="accent2">
                  <a:alpha val="75000"/>
                </a:schemeClr>
              </a:gs>
            </a:gsLst>
            <a:lin ang="19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TextBox 14">
            <a:extLst>
              <a:ext uri="{FF2B5EF4-FFF2-40B4-BE49-F238E27FC236}">
                <a16:creationId xmlns:a16="http://schemas.microsoft.com/office/drawing/2014/main" id="{5F7CB561-FA68-49CB-BC5C-91FC3C7A53CA}"/>
              </a:ext>
            </a:extLst>
          </p:cNvPr>
          <p:cNvSpPr txBox="1"/>
          <p:nvPr/>
        </p:nvSpPr>
        <p:spPr>
          <a:xfrm>
            <a:off x="4774462" y="1515330"/>
            <a:ext cx="7165768" cy="2371034"/>
          </a:xfrm>
          <a:prstGeom prst="rect">
            <a:avLst/>
          </a:prstGeom>
          <a:noFill/>
        </p:spPr>
        <p:txBody>
          <a:bodyPr wrap="square" lIns="0" tIns="0" rIns="0" bIns="0" rtlCol="0" anchor="ctr">
            <a:spAutoFit/>
          </a:bodyPr>
          <a:lstStyle/>
          <a:p>
            <a:pPr marL="0" marR="0" algn="ctr">
              <a:lnSpc>
                <a:spcPct val="107000"/>
              </a:lnSpc>
              <a:spcBef>
                <a:spcPts val="0"/>
              </a:spcBef>
              <a:spcAft>
                <a:spcPts val="800"/>
              </a:spcAft>
            </a:pPr>
            <a:r>
              <a:rPr lang="en-US" sz="2400" dirty="0">
                <a:solidFill>
                  <a:schemeClr val="bg1"/>
                </a:solidFill>
                <a:effectLst/>
                <a:latin typeface="Avenir Arabic Book" panose="020B0503020203020204" pitchFamily="34" charset="-78"/>
                <a:ea typeface="Calibri" panose="020F0502020204030204" pitchFamily="34" charset="0"/>
                <a:cs typeface="Avenir Arabic Book" panose="020B0503020203020204" pitchFamily="34" charset="-78"/>
              </a:rPr>
              <a:t>Misconfiguration causes breaches in the firewall, there are issues with it such as an attacker being able to compromise devices inside the firewall and spirit malware, and websites on the public internet are slowly being accessed by users inside the firewall which causes huge damage for Warmaksan.</a:t>
            </a:r>
          </a:p>
        </p:txBody>
      </p:sp>
      <p:grpSp>
        <p:nvGrpSpPr>
          <p:cNvPr id="3" name="Group 2">
            <a:extLst>
              <a:ext uri="{FF2B5EF4-FFF2-40B4-BE49-F238E27FC236}">
                <a16:creationId xmlns:a16="http://schemas.microsoft.com/office/drawing/2014/main" id="{8E67E940-D8FD-DB5F-6436-806415053AC9}"/>
              </a:ext>
            </a:extLst>
          </p:cNvPr>
          <p:cNvGrpSpPr/>
          <p:nvPr/>
        </p:nvGrpSpPr>
        <p:grpSpPr>
          <a:xfrm>
            <a:off x="353742" y="1015745"/>
            <a:ext cx="1502695" cy="842624"/>
            <a:chOff x="3997607" y="1262801"/>
            <a:chExt cx="1502695" cy="842624"/>
          </a:xfrm>
        </p:grpSpPr>
        <p:sp>
          <p:nvSpPr>
            <p:cNvPr id="32" name="Parallelogram 31">
              <a:extLst>
                <a:ext uri="{FF2B5EF4-FFF2-40B4-BE49-F238E27FC236}">
                  <a16:creationId xmlns:a16="http://schemas.microsoft.com/office/drawing/2014/main" id="{E2B4E927-4DF9-4090-91FC-D84DB5C060CB}"/>
                </a:ext>
              </a:extLst>
            </p:cNvPr>
            <p:cNvSpPr/>
            <p:nvPr/>
          </p:nvSpPr>
          <p:spPr>
            <a:xfrm>
              <a:off x="4270588" y="1343476"/>
              <a:ext cx="1229714" cy="713317"/>
            </a:xfrm>
            <a:prstGeom prst="parallelogram">
              <a:avLst>
                <a:gd name="adj" fmla="val 50362"/>
              </a:avLst>
            </a:prstGeom>
            <a:solidFill>
              <a:sysClr val="window" lastClr="FFFFFF">
                <a:alpha val="37000"/>
              </a:sysClr>
            </a:solidFill>
            <a:ln w="12700" cap="flat" cmpd="sng" algn="ctr">
              <a:noFill/>
              <a:prstDash val="solid"/>
              <a:miter lim="800000"/>
            </a:ln>
            <a:effectLst>
              <a:outerShdw blurRad="215900" sx="102000" sy="102000" algn="ctr" rotWithShape="0">
                <a:prstClr val="black">
                  <a:alpha val="17000"/>
                </a:prstClr>
              </a:outerShdw>
            </a:effectLst>
          </p:spPr>
          <p:txBody>
            <a:bodyPr wrap="none" rtlCol="0" anchor="ctr"/>
            <a:lstStyle/>
            <a:p>
              <a:pPr algn="ctr"/>
              <a:endParaRPr lang="en-US" sz="1400" kern="0">
                <a:solidFill>
                  <a:schemeClr val="accent2"/>
                </a:solidFill>
              </a:endParaRPr>
            </a:p>
          </p:txBody>
        </p:sp>
        <p:sp>
          <p:nvSpPr>
            <p:cNvPr id="27" name="Parallelogram 26">
              <a:extLst>
                <a:ext uri="{FF2B5EF4-FFF2-40B4-BE49-F238E27FC236}">
                  <a16:creationId xmlns:a16="http://schemas.microsoft.com/office/drawing/2014/main" id="{12A710E1-B97D-44CB-9A08-7BFFF2A8E4CF}"/>
                </a:ext>
              </a:extLst>
            </p:cNvPr>
            <p:cNvSpPr/>
            <p:nvPr/>
          </p:nvSpPr>
          <p:spPr>
            <a:xfrm>
              <a:off x="3997607" y="1262801"/>
              <a:ext cx="1452632" cy="842624"/>
            </a:xfrm>
            <a:prstGeom prst="parallelogram">
              <a:avLst>
                <a:gd name="adj" fmla="val 5036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i="1" dirty="0"/>
                <a:t>#</a:t>
              </a:r>
              <a:r>
                <a:rPr lang="en-US" sz="4000" b="1" i="1" dirty="0"/>
                <a:t>1</a:t>
              </a:r>
            </a:p>
          </p:txBody>
        </p:sp>
      </p:grpSp>
      <p:sp>
        <p:nvSpPr>
          <p:cNvPr id="4" name="TextBox 3">
            <a:extLst>
              <a:ext uri="{FF2B5EF4-FFF2-40B4-BE49-F238E27FC236}">
                <a16:creationId xmlns:a16="http://schemas.microsoft.com/office/drawing/2014/main" id="{D1A56014-8952-F1BF-23F1-0CB5DAD72E29}"/>
              </a:ext>
            </a:extLst>
          </p:cNvPr>
          <p:cNvSpPr txBox="1"/>
          <p:nvPr/>
        </p:nvSpPr>
        <p:spPr>
          <a:xfrm>
            <a:off x="2003292" y="1076687"/>
            <a:ext cx="2512375" cy="830997"/>
          </a:xfrm>
          <a:prstGeom prst="rect">
            <a:avLst/>
          </a:prstGeom>
          <a:noFill/>
        </p:spPr>
        <p:txBody>
          <a:bodyPr wrap="square" rtlCol="0">
            <a:spAutoFit/>
          </a:bodyPr>
          <a:lstStyle/>
          <a:p>
            <a:r>
              <a:rPr lang="en-US" sz="4800" dirty="0">
                <a:solidFill>
                  <a:schemeClr val="bg1"/>
                </a:solidFill>
                <a:latin typeface="Avenir Arabic Black" panose="020B0803020203020204" pitchFamily="34" charset="-78"/>
                <a:cs typeface="Avenir Arabic Black" panose="020B0803020203020204" pitchFamily="34" charset="-78"/>
              </a:rPr>
              <a:t>Firewall</a:t>
            </a:r>
          </a:p>
        </p:txBody>
      </p:sp>
      <p:pic>
        <p:nvPicPr>
          <p:cNvPr id="2050" name="Picture 2" descr="Best Firewalls GIFs | Gfycat">
            <a:extLst>
              <a:ext uri="{FF2B5EF4-FFF2-40B4-BE49-F238E27FC236}">
                <a16:creationId xmlns:a16="http://schemas.microsoft.com/office/drawing/2014/main" id="{CA352A1B-9F77-885E-3E01-9F56DCA222BE}"/>
              </a:ext>
            </a:extLst>
          </p:cNvPr>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6600712" y="4398146"/>
            <a:ext cx="3166281" cy="2332436"/>
          </a:xfrm>
          <a:prstGeom prst="round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02FCCE7-CDE1-A146-E208-808F3A38033D}"/>
              </a:ext>
            </a:extLst>
          </p:cNvPr>
          <p:cNvPicPr>
            <a:picLocks noChangeAspect="1"/>
          </p:cNvPicPr>
          <p:nvPr/>
        </p:nvPicPr>
        <p:blipFill rotWithShape="1">
          <a:blip r:embed="rId4">
            <a:extLst>
              <a:ext uri="{28A0092B-C50C-407E-A947-70E740481C1C}">
                <a14:useLocalDpi xmlns:a14="http://schemas.microsoft.com/office/drawing/2010/main" val="0"/>
              </a:ext>
            </a:extLst>
          </a:blip>
          <a:srcRect l="12753" t="20058" r="11209" b="17188"/>
          <a:stretch/>
        </p:blipFill>
        <p:spPr>
          <a:xfrm>
            <a:off x="353742" y="2481427"/>
            <a:ext cx="2826186" cy="2332436"/>
          </a:xfrm>
          <a:prstGeom prst="rect">
            <a:avLst/>
          </a:prstGeom>
        </p:spPr>
      </p:pic>
    </p:spTree>
    <p:extLst>
      <p:ext uri="{BB962C8B-B14F-4D97-AF65-F5344CB8AC3E}">
        <p14:creationId xmlns:p14="http://schemas.microsoft.com/office/powerpoint/2010/main" val="40328542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81F46-A795-48D3-831F-654B9817DA58}"/>
              </a:ext>
            </a:extLst>
          </p:cNvPr>
          <p:cNvSpPr>
            <a:spLocks noGrp="1"/>
          </p:cNvSpPr>
          <p:nvPr>
            <p:ph type="title"/>
          </p:nvPr>
        </p:nvSpPr>
        <p:spPr>
          <a:xfrm>
            <a:off x="171989" y="68665"/>
            <a:ext cx="4063550" cy="790284"/>
          </a:xfrm>
          <a:effectLst>
            <a:outerShdw blurRad="50800" dist="38100" dir="5400000" algn="t" rotWithShape="0">
              <a:prstClr val="black">
                <a:alpha val="40000"/>
              </a:prstClr>
            </a:outerShdw>
          </a:effectLst>
        </p:spPr>
        <p:txBody>
          <a:bodyPr/>
          <a:lstStyle/>
          <a:p>
            <a:pPr>
              <a:lnSpc>
                <a:spcPct val="150000"/>
              </a:lnSpc>
            </a:pPr>
            <a:r>
              <a:rPr lang="en-US" sz="2400" dirty="0"/>
              <a:t>Misconfiguration</a:t>
            </a:r>
            <a:r>
              <a:rPr lang="en-US" sz="2800" dirty="0"/>
              <a:t> Impact</a:t>
            </a:r>
          </a:p>
        </p:txBody>
      </p:sp>
      <p:sp>
        <p:nvSpPr>
          <p:cNvPr id="35" name="Freeform: Shape 34">
            <a:extLst>
              <a:ext uri="{FF2B5EF4-FFF2-40B4-BE49-F238E27FC236}">
                <a16:creationId xmlns:a16="http://schemas.microsoft.com/office/drawing/2014/main" id="{237073B6-201B-4603-AA47-DB5340A95B12}"/>
              </a:ext>
            </a:extLst>
          </p:cNvPr>
          <p:cNvSpPr/>
          <p:nvPr/>
        </p:nvSpPr>
        <p:spPr>
          <a:xfrm flipH="1">
            <a:off x="2263534" y="0"/>
            <a:ext cx="9935491" cy="6858000"/>
          </a:xfrm>
          <a:custGeom>
            <a:avLst/>
            <a:gdLst>
              <a:gd name="connsiteX0" fmla="*/ 6500790 w 9935491"/>
              <a:gd name="connsiteY0" fmla="*/ 0 h 6858000"/>
              <a:gd name="connsiteX1" fmla="*/ 5528591 w 9935491"/>
              <a:gd name="connsiteY1" fmla="*/ 0 h 6858000"/>
              <a:gd name="connsiteX2" fmla="*/ 4274924 w 9935491"/>
              <a:gd name="connsiteY2" fmla="*/ 0 h 6858000"/>
              <a:gd name="connsiteX3" fmla="*/ 0 w 9935491"/>
              <a:gd name="connsiteY3" fmla="*/ 0 h 6858000"/>
              <a:gd name="connsiteX4" fmla="*/ 0 w 9935491"/>
              <a:gd name="connsiteY4" fmla="*/ 6858000 h 6858000"/>
              <a:gd name="connsiteX5" fmla="*/ 4274924 w 9935491"/>
              <a:gd name="connsiteY5" fmla="*/ 6858000 h 6858000"/>
              <a:gd name="connsiteX6" fmla="*/ 5528591 w 9935491"/>
              <a:gd name="connsiteY6" fmla="*/ 6858000 h 6858000"/>
              <a:gd name="connsiteX7" fmla="*/ 9935491 w 993549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35491" h="6858000">
                <a:moveTo>
                  <a:pt x="6500790" y="0"/>
                </a:moveTo>
                <a:lnTo>
                  <a:pt x="5528591" y="0"/>
                </a:lnTo>
                <a:lnTo>
                  <a:pt x="4274924" y="0"/>
                </a:lnTo>
                <a:lnTo>
                  <a:pt x="0" y="0"/>
                </a:lnTo>
                <a:lnTo>
                  <a:pt x="0" y="6858000"/>
                </a:lnTo>
                <a:lnTo>
                  <a:pt x="4274924" y="6858000"/>
                </a:lnTo>
                <a:lnTo>
                  <a:pt x="5528591" y="6858000"/>
                </a:lnTo>
                <a:lnTo>
                  <a:pt x="9935491" y="6858000"/>
                </a:lnTo>
                <a:close/>
              </a:path>
            </a:pathLst>
          </a:custGeom>
          <a:gradFill flip="none" rotWithShape="1">
            <a:gsLst>
              <a:gs pos="0">
                <a:schemeClr val="accent4">
                  <a:alpha val="68000"/>
                </a:schemeClr>
              </a:gs>
              <a:gs pos="84000">
                <a:schemeClr val="accent2">
                  <a:alpha val="75000"/>
                </a:schemeClr>
              </a:gs>
            </a:gsLst>
            <a:lin ang="19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TextBox 14">
            <a:extLst>
              <a:ext uri="{FF2B5EF4-FFF2-40B4-BE49-F238E27FC236}">
                <a16:creationId xmlns:a16="http://schemas.microsoft.com/office/drawing/2014/main" id="{5F7CB561-FA68-49CB-BC5C-91FC3C7A53CA}"/>
              </a:ext>
            </a:extLst>
          </p:cNvPr>
          <p:cNvSpPr txBox="1"/>
          <p:nvPr/>
        </p:nvSpPr>
        <p:spPr>
          <a:xfrm>
            <a:off x="4750912" y="2480530"/>
            <a:ext cx="7165768" cy="2371034"/>
          </a:xfrm>
          <a:prstGeom prst="rect">
            <a:avLst/>
          </a:prstGeom>
          <a:noFill/>
        </p:spPr>
        <p:txBody>
          <a:bodyPr wrap="square" lIns="0" tIns="0" rIns="0" bIns="0" rtlCol="0" anchor="ctr">
            <a:spAutoFit/>
          </a:bodyPr>
          <a:lstStyle/>
          <a:p>
            <a:pPr marL="0" marR="0" algn="ctr">
              <a:lnSpc>
                <a:spcPct val="107000"/>
              </a:lnSpc>
              <a:spcBef>
                <a:spcPts val="0"/>
              </a:spcBef>
              <a:spcAft>
                <a:spcPts val="800"/>
              </a:spcAft>
            </a:pPr>
            <a:r>
              <a:rPr lang="en-US" sz="2400" dirty="0">
                <a:solidFill>
                  <a:schemeClr val="bg1"/>
                </a:solidFill>
                <a:effectLst/>
                <a:latin typeface="Avenir Arabic Book" panose="020B0503020203020204" pitchFamily="34" charset="-78"/>
                <a:ea typeface="Calibri" panose="020F0502020204030204" pitchFamily="34" charset="0"/>
                <a:cs typeface="Avenir Arabic Book" panose="020B0503020203020204" pitchFamily="34" charset="-78"/>
              </a:rPr>
              <a:t>Misconfigured VPN allows attackers to access corporate resources while appearing to be physically connected to the corporate network, exposing all devices on the Warmaksan's network to threats such as DDoS attacks, malware, and spoofing attacks.</a:t>
            </a:r>
          </a:p>
        </p:txBody>
      </p:sp>
      <p:grpSp>
        <p:nvGrpSpPr>
          <p:cNvPr id="3" name="Group 2">
            <a:extLst>
              <a:ext uri="{FF2B5EF4-FFF2-40B4-BE49-F238E27FC236}">
                <a16:creationId xmlns:a16="http://schemas.microsoft.com/office/drawing/2014/main" id="{8E67E940-D8FD-DB5F-6436-806415053AC9}"/>
              </a:ext>
            </a:extLst>
          </p:cNvPr>
          <p:cNvGrpSpPr/>
          <p:nvPr/>
        </p:nvGrpSpPr>
        <p:grpSpPr>
          <a:xfrm>
            <a:off x="353742" y="1015745"/>
            <a:ext cx="1502695" cy="842624"/>
            <a:chOff x="3997607" y="1262801"/>
            <a:chExt cx="1502695" cy="842624"/>
          </a:xfrm>
        </p:grpSpPr>
        <p:sp>
          <p:nvSpPr>
            <p:cNvPr id="32" name="Parallelogram 31">
              <a:extLst>
                <a:ext uri="{FF2B5EF4-FFF2-40B4-BE49-F238E27FC236}">
                  <a16:creationId xmlns:a16="http://schemas.microsoft.com/office/drawing/2014/main" id="{E2B4E927-4DF9-4090-91FC-D84DB5C060CB}"/>
                </a:ext>
              </a:extLst>
            </p:cNvPr>
            <p:cNvSpPr/>
            <p:nvPr/>
          </p:nvSpPr>
          <p:spPr>
            <a:xfrm>
              <a:off x="4270588" y="1343476"/>
              <a:ext cx="1229714" cy="713317"/>
            </a:xfrm>
            <a:prstGeom prst="parallelogram">
              <a:avLst>
                <a:gd name="adj" fmla="val 50362"/>
              </a:avLst>
            </a:prstGeom>
            <a:solidFill>
              <a:sysClr val="window" lastClr="FFFFFF">
                <a:alpha val="37000"/>
              </a:sysClr>
            </a:solidFill>
            <a:ln w="12700" cap="flat" cmpd="sng" algn="ctr">
              <a:noFill/>
              <a:prstDash val="solid"/>
              <a:miter lim="800000"/>
            </a:ln>
            <a:effectLst>
              <a:outerShdw blurRad="215900" sx="102000" sy="102000" algn="ctr" rotWithShape="0">
                <a:prstClr val="black">
                  <a:alpha val="17000"/>
                </a:prstClr>
              </a:outerShdw>
            </a:effectLst>
          </p:spPr>
          <p:txBody>
            <a:bodyPr wrap="none" rtlCol="0" anchor="ctr"/>
            <a:lstStyle/>
            <a:p>
              <a:pPr algn="ctr"/>
              <a:endParaRPr lang="en-US" sz="1400" kern="0">
                <a:solidFill>
                  <a:schemeClr val="accent2"/>
                </a:solidFill>
              </a:endParaRPr>
            </a:p>
          </p:txBody>
        </p:sp>
        <p:sp>
          <p:nvSpPr>
            <p:cNvPr id="27" name="Parallelogram 26">
              <a:extLst>
                <a:ext uri="{FF2B5EF4-FFF2-40B4-BE49-F238E27FC236}">
                  <a16:creationId xmlns:a16="http://schemas.microsoft.com/office/drawing/2014/main" id="{12A710E1-B97D-44CB-9A08-7BFFF2A8E4CF}"/>
                </a:ext>
              </a:extLst>
            </p:cNvPr>
            <p:cNvSpPr/>
            <p:nvPr/>
          </p:nvSpPr>
          <p:spPr>
            <a:xfrm>
              <a:off x="3997607" y="1262801"/>
              <a:ext cx="1452632" cy="842624"/>
            </a:xfrm>
            <a:prstGeom prst="parallelogram">
              <a:avLst>
                <a:gd name="adj" fmla="val 5036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i="1" dirty="0"/>
                <a:t>#</a:t>
              </a:r>
              <a:r>
                <a:rPr lang="en-US" sz="4000" b="1" i="1" dirty="0"/>
                <a:t>2</a:t>
              </a:r>
            </a:p>
          </p:txBody>
        </p:sp>
      </p:grpSp>
      <p:sp>
        <p:nvSpPr>
          <p:cNvPr id="4" name="TextBox 3">
            <a:extLst>
              <a:ext uri="{FF2B5EF4-FFF2-40B4-BE49-F238E27FC236}">
                <a16:creationId xmlns:a16="http://schemas.microsoft.com/office/drawing/2014/main" id="{D1A56014-8952-F1BF-23F1-0CB5DAD72E29}"/>
              </a:ext>
            </a:extLst>
          </p:cNvPr>
          <p:cNvSpPr txBox="1"/>
          <p:nvPr/>
        </p:nvSpPr>
        <p:spPr>
          <a:xfrm>
            <a:off x="2003292" y="1076687"/>
            <a:ext cx="2512375" cy="830997"/>
          </a:xfrm>
          <a:prstGeom prst="rect">
            <a:avLst/>
          </a:prstGeom>
          <a:noFill/>
        </p:spPr>
        <p:txBody>
          <a:bodyPr wrap="square" rtlCol="0">
            <a:spAutoFit/>
          </a:bodyPr>
          <a:lstStyle/>
          <a:p>
            <a:r>
              <a:rPr lang="en-US" sz="4800" dirty="0">
                <a:solidFill>
                  <a:schemeClr val="bg1"/>
                </a:solidFill>
                <a:latin typeface="Avenir Arabic Black" panose="020B0803020203020204" pitchFamily="34" charset="-78"/>
                <a:cs typeface="Avenir Arabic Black" panose="020B0803020203020204" pitchFamily="34" charset="-78"/>
              </a:rPr>
              <a:t>VPN</a:t>
            </a:r>
          </a:p>
        </p:txBody>
      </p:sp>
      <p:pic>
        <p:nvPicPr>
          <p:cNvPr id="3074" name="Picture 2" descr="China News: Under the dragon's thumb: Chinese heft in VPNs and India's  vulnerability in a quantum-computing era - The Economic Times">
            <a:extLst>
              <a:ext uri="{FF2B5EF4-FFF2-40B4-BE49-F238E27FC236}">
                <a16:creationId xmlns:a16="http://schemas.microsoft.com/office/drawing/2014/main" id="{22A7A14B-DC1F-7BB4-FEA9-DDD74A97703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493" r="16938"/>
          <a:stretch/>
        </p:blipFill>
        <p:spPr bwMode="auto">
          <a:xfrm>
            <a:off x="682451" y="2850369"/>
            <a:ext cx="1989616" cy="2505036"/>
          </a:xfrm>
          <a:prstGeom prst="round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6361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4629C0CB-8A02-4128-AD34-EF570C321802}"/>
              </a:ext>
            </a:extLst>
          </p:cNvPr>
          <p:cNvSpPr/>
          <p:nvPr/>
        </p:nvSpPr>
        <p:spPr>
          <a:xfrm flipH="1">
            <a:off x="0" y="-1"/>
            <a:ext cx="12192000" cy="6858000"/>
          </a:xfrm>
          <a:prstGeom prst="rect">
            <a:avLst/>
          </a:prstGeom>
          <a:gradFill flip="none" rotWithShape="1">
            <a:gsLst>
              <a:gs pos="0">
                <a:schemeClr val="accent1">
                  <a:alpha val="70000"/>
                </a:schemeClr>
              </a:gs>
              <a:gs pos="91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058A4B8-4CCF-DD3B-A783-D6C1CBF7677E}"/>
              </a:ext>
            </a:extLst>
          </p:cNvPr>
          <p:cNvSpPr/>
          <p:nvPr/>
        </p:nvSpPr>
        <p:spPr>
          <a:xfrm>
            <a:off x="474192" y="2673567"/>
            <a:ext cx="1504953" cy="1302356"/>
          </a:xfrm>
          <a:prstGeom prst="rect">
            <a:avLst/>
          </a:prstGeom>
          <a:solidFill>
            <a:srgbClr val="D2CECC">
              <a:alpha val="30980"/>
            </a:srgb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58994A6-503C-4FEF-BB97-ACB18681773F}"/>
              </a:ext>
            </a:extLst>
          </p:cNvPr>
          <p:cNvSpPr/>
          <p:nvPr/>
        </p:nvSpPr>
        <p:spPr>
          <a:xfrm rot="16200000" flipH="1">
            <a:off x="5803901" y="469901"/>
            <a:ext cx="6857999" cy="5918200"/>
          </a:xfrm>
          <a:prstGeom prst="rect">
            <a:avLst/>
          </a:prstGeom>
          <a:gradFill flip="none" rotWithShape="1">
            <a:gsLst>
              <a:gs pos="0">
                <a:schemeClr val="accent4">
                  <a:alpha val="0"/>
                </a:schemeClr>
              </a:gs>
              <a:gs pos="100000">
                <a:schemeClr val="accent4">
                  <a:lumMod val="50000"/>
                  <a:alpha val="44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Triangle 27">
            <a:extLst>
              <a:ext uri="{FF2B5EF4-FFF2-40B4-BE49-F238E27FC236}">
                <a16:creationId xmlns:a16="http://schemas.microsoft.com/office/drawing/2014/main" id="{A73D2324-AF92-4C79-ACA4-F6D174647C66}"/>
              </a:ext>
            </a:extLst>
          </p:cNvPr>
          <p:cNvSpPr/>
          <p:nvPr/>
        </p:nvSpPr>
        <p:spPr>
          <a:xfrm rot="16200000">
            <a:off x="10341991" y="5007990"/>
            <a:ext cx="1507428" cy="2192591"/>
          </a:xfrm>
          <a:prstGeom prst="rtTriangle">
            <a:avLst/>
          </a:prstGeom>
          <a:solidFill>
            <a:schemeClr val="accent2">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558E82F8-1DE1-4B54-898D-DFF287959D70}"/>
              </a:ext>
            </a:extLst>
          </p:cNvPr>
          <p:cNvSpPr txBox="1">
            <a:spLocks/>
          </p:cNvSpPr>
          <p:nvPr/>
        </p:nvSpPr>
        <p:spPr>
          <a:xfrm>
            <a:off x="3252350" y="611315"/>
            <a:ext cx="5687299" cy="528708"/>
          </a:xfrm>
          <a:prstGeom prst="rect">
            <a:avLst/>
          </a:prstGeom>
          <a:effectLst>
            <a:outerShdw blurRad="50800" dist="38100" dir="5400000" algn="t" rotWithShape="0">
              <a:prstClr val="black">
                <a:alpha val="40000"/>
              </a:prstClr>
            </a:outerShdw>
          </a:effectLst>
        </p:spPr>
        <p:txBody>
          <a:bodyPr vert="horz" wrap="square" lIns="0" tIns="0" rIns="0" bIns="0" rtlCol="0" anchor="t">
            <a:noAutofit/>
          </a:bodyPr>
          <a:lstStyle>
            <a:lvl1pPr algn="l" defTabSz="914400" rtl="0" eaLnBrk="1" latinLnBrk="0" hangingPunct="1">
              <a:lnSpc>
                <a:spcPct val="90000"/>
              </a:lnSpc>
              <a:spcBef>
                <a:spcPct val="0"/>
              </a:spcBef>
              <a:buNone/>
              <a:defRPr sz="3600" b="1" kern="1200">
                <a:solidFill>
                  <a:schemeClr val="tx1">
                    <a:lumMod val="75000"/>
                    <a:lumOff val="25000"/>
                  </a:schemeClr>
                </a:solidFill>
                <a:latin typeface="+mj-lt"/>
                <a:ea typeface="+mj-ea"/>
                <a:cs typeface="+mj-cs"/>
              </a:defRPr>
            </a:lvl1pPr>
          </a:lstStyle>
          <a:p>
            <a:r>
              <a:rPr lang="en-US" sz="3200" dirty="0">
                <a:solidFill>
                  <a:schemeClr val="accent4"/>
                </a:solidFill>
              </a:rPr>
              <a:t>Network Security Techniques </a:t>
            </a:r>
          </a:p>
        </p:txBody>
      </p:sp>
      <p:sp>
        <p:nvSpPr>
          <p:cNvPr id="12" name="TextBox 11">
            <a:extLst>
              <a:ext uri="{FF2B5EF4-FFF2-40B4-BE49-F238E27FC236}">
                <a16:creationId xmlns:a16="http://schemas.microsoft.com/office/drawing/2014/main" id="{8E1FCD7B-0122-4DFB-8985-E660442C7228}"/>
              </a:ext>
            </a:extLst>
          </p:cNvPr>
          <p:cNvSpPr txBox="1"/>
          <p:nvPr/>
        </p:nvSpPr>
        <p:spPr>
          <a:xfrm>
            <a:off x="2363362" y="1535575"/>
            <a:ext cx="5847405" cy="4062651"/>
          </a:xfrm>
          <a:prstGeom prst="rect">
            <a:avLst/>
          </a:prstGeom>
          <a:noFill/>
          <a:effectLst>
            <a:outerShdw blurRad="50800" dist="38100" dir="13500000" algn="br" rotWithShape="0">
              <a:prstClr val="black">
                <a:alpha val="40000"/>
              </a:prstClr>
            </a:outerShdw>
          </a:effectLst>
        </p:spPr>
        <p:txBody>
          <a:bodyPr wrap="square" lIns="0" tIns="0" rIns="0" bIns="0" rtlCol="0" anchor="t">
            <a:spAutoFit/>
          </a:bodyPr>
          <a:lstStyle/>
          <a:p>
            <a:pPr algn="ctr"/>
            <a:r>
              <a:rPr lang="en-US" sz="2400" b="0" i="0" dirty="0">
                <a:solidFill>
                  <a:schemeClr val="bg1"/>
                </a:solidFill>
                <a:effectLst/>
                <a:latin typeface="Avenir Arabic Book" panose="020B0503020203020204" pitchFamily="34" charset="-78"/>
                <a:cs typeface="Avenir Arabic Book" panose="020B0503020203020204" pitchFamily="34" charset="-78"/>
              </a:rPr>
              <a:t>NAT (Network Address Translation) allows multiple devices to access the internet using a single public IP address by translating private IP addresses to public ones. It also translates the port number and creates matching entries in the NAT table. This improves the security of private networks, as private IP addresses can be reused, and a small number of public IP addresses can connect many hosts to the internet.</a:t>
            </a:r>
            <a:endParaRPr lang="en-US" sz="2400" dirty="0">
              <a:latin typeface="Avenir Arabic Book" panose="020B0503020203020204" pitchFamily="34" charset="-78"/>
              <a:cs typeface="Avenir Arabic Book" panose="020B0503020203020204" pitchFamily="34" charset="-78"/>
            </a:endParaRPr>
          </a:p>
        </p:txBody>
      </p:sp>
      <p:sp>
        <p:nvSpPr>
          <p:cNvPr id="21" name="TextBox 20">
            <a:extLst>
              <a:ext uri="{FF2B5EF4-FFF2-40B4-BE49-F238E27FC236}">
                <a16:creationId xmlns:a16="http://schemas.microsoft.com/office/drawing/2014/main" id="{F549C7C5-3A5A-9151-241F-2FDAE84BFA18}"/>
              </a:ext>
            </a:extLst>
          </p:cNvPr>
          <p:cNvSpPr txBox="1"/>
          <p:nvPr/>
        </p:nvSpPr>
        <p:spPr>
          <a:xfrm>
            <a:off x="426396" y="3032357"/>
            <a:ext cx="1483490" cy="584775"/>
          </a:xfrm>
          <a:prstGeom prst="rect">
            <a:avLst/>
          </a:prstGeom>
          <a:noFill/>
          <a:effectLst>
            <a:outerShdw blurRad="50800" dist="38100" dir="5400000" algn="t" rotWithShape="0">
              <a:prstClr val="black">
                <a:alpha val="40000"/>
              </a:prstClr>
            </a:outerShdw>
          </a:effectLst>
        </p:spPr>
        <p:txBody>
          <a:bodyPr wrap="square" lIns="0" tIns="0" rIns="0" bIns="0" rtlCol="0" anchor="t">
            <a:spAutoFit/>
          </a:bodyPr>
          <a:lstStyle/>
          <a:p>
            <a:pPr algn="ctr"/>
            <a:r>
              <a:rPr lang="en-US" sz="3800" b="0" i="0" dirty="0">
                <a:solidFill>
                  <a:schemeClr val="bg1"/>
                </a:solidFill>
                <a:effectLst/>
                <a:latin typeface="Aharoni" panose="02010803020104030203" pitchFamily="2" charset="-79"/>
                <a:cs typeface="Aharoni" panose="02010803020104030203" pitchFamily="2" charset="-79"/>
              </a:rPr>
              <a:t>NAT</a:t>
            </a:r>
            <a:endParaRPr lang="en-US" sz="3800" dirty="0">
              <a:latin typeface="Aharoni" panose="02010803020104030203" pitchFamily="2" charset="-79"/>
              <a:cs typeface="Aharoni" panose="02010803020104030203" pitchFamily="2" charset="-79"/>
            </a:endParaRPr>
          </a:p>
        </p:txBody>
      </p:sp>
      <p:cxnSp>
        <p:nvCxnSpPr>
          <p:cNvPr id="39" name="Straight Connector 38">
            <a:extLst>
              <a:ext uri="{FF2B5EF4-FFF2-40B4-BE49-F238E27FC236}">
                <a16:creationId xmlns:a16="http://schemas.microsoft.com/office/drawing/2014/main" id="{3DB81D40-5CA8-345D-382F-346D32AE7442}"/>
              </a:ext>
            </a:extLst>
          </p:cNvPr>
          <p:cNvCxnSpPr>
            <a:cxnSpLocks/>
          </p:cNvCxnSpPr>
          <p:nvPr/>
        </p:nvCxnSpPr>
        <p:spPr>
          <a:xfrm>
            <a:off x="3253127" y="5598225"/>
            <a:ext cx="3893113" cy="0"/>
          </a:xfrm>
          <a:prstGeom prst="line">
            <a:avLst/>
          </a:prstGeom>
          <a:ln cap="rnd">
            <a:solidFill>
              <a:schemeClr val="bg1">
                <a:alpha val="55000"/>
              </a:schemeClr>
            </a:solidFill>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2315634-AE80-FA5A-3DC0-85857CF8560A}"/>
              </a:ext>
            </a:extLst>
          </p:cNvPr>
          <p:cNvCxnSpPr>
            <a:cxnSpLocks/>
          </p:cNvCxnSpPr>
          <p:nvPr/>
        </p:nvCxnSpPr>
        <p:spPr>
          <a:xfrm rot="16200000">
            <a:off x="5228209" y="5236774"/>
            <a:ext cx="0" cy="722903"/>
          </a:xfrm>
          <a:prstGeom prst="line">
            <a:avLst/>
          </a:prstGeom>
          <a:ln w="63500" cap="rnd">
            <a:solidFill>
              <a:schemeClr val="accent3"/>
            </a:solidFill>
            <a:round/>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8318A695-B834-A292-58D2-3CD46E0B4509}"/>
              </a:ext>
            </a:extLst>
          </p:cNvPr>
          <p:cNvSpPr txBox="1"/>
          <p:nvPr/>
        </p:nvSpPr>
        <p:spPr>
          <a:xfrm>
            <a:off x="-69831" y="2021965"/>
            <a:ext cx="2592998" cy="553998"/>
          </a:xfrm>
          <a:prstGeom prst="rect">
            <a:avLst/>
          </a:prstGeom>
          <a:noFill/>
          <a:effectLst>
            <a:outerShdw blurRad="50800" dist="38100" dir="13500000" algn="br" rotWithShape="0">
              <a:prstClr val="black">
                <a:alpha val="40000"/>
              </a:prstClr>
            </a:outerShdw>
          </a:effectLst>
        </p:spPr>
        <p:txBody>
          <a:bodyPr wrap="square" lIns="0" tIns="0" rIns="0" bIns="0" rtlCol="0" anchor="t">
            <a:spAutoFit/>
          </a:bodyPr>
          <a:lstStyle/>
          <a:p>
            <a:pPr algn="ctr"/>
            <a:r>
              <a:rPr lang="en-US" b="0" i="0" dirty="0">
                <a:solidFill>
                  <a:srgbClr val="E8EAED"/>
                </a:solidFill>
                <a:effectLst/>
                <a:latin typeface="Helvetica Neue"/>
              </a:rPr>
              <a:t>Network Address Translation</a:t>
            </a:r>
            <a:endParaRPr lang="en-US" dirty="0">
              <a:latin typeface="Avenir Arabic Book" panose="020B0503020203020204" pitchFamily="34" charset="-78"/>
              <a:cs typeface="Avenir Arabic Book" panose="020B0503020203020204" pitchFamily="34" charset="-78"/>
            </a:endParaRPr>
          </a:p>
        </p:txBody>
      </p:sp>
      <p:pic>
        <p:nvPicPr>
          <p:cNvPr id="4098" name="Picture 2" descr="Network Address Translation (NAT) – Article Series – Practical Networking . net">
            <a:extLst>
              <a:ext uri="{FF2B5EF4-FFF2-40B4-BE49-F238E27FC236}">
                <a16:creationId xmlns:a16="http://schemas.microsoft.com/office/drawing/2014/main" id="{52A3ED25-D960-D4B3-79B2-73DB2887CA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06269" y="2146244"/>
            <a:ext cx="2859335" cy="2941776"/>
          </a:xfrm>
          <a:prstGeom prst="round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85500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4629C0CB-8A02-4128-AD34-EF570C321802}"/>
              </a:ext>
            </a:extLst>
          </p:cNvPr>
          <p:cNvSpPr/>
          <p:nvPr/>
        </p:nvSpPr>
        <p:spPr>
          <a:xfrm flipH="1">
            <a:off x="0" y="-1"/>
            <a:ext cx="12192000" cy="6858000"/>
          </a:xfrm>
          <a:prstGeom prst="rect">
            <a:avLst/>
          </a:prstGeom>
          <a:gradFill flip="none" rotWithShape="1">
            <a:gsLst>
              <a:gs pos="0">
                <a:schemeClr val="accent1">
                  <a:alpha val="70000"/>
                </a:schemeClr>
              </a:gs>
              <a:gs pos="91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058A4B8-4CCF-DD3B-A783-D6C1CBF7677E}"/>
              </a:ext>
            </a:extLst>
          </p:cNvPr>
          <p:cNvSpPr/>
          <p:nvPr/>
        </p:nvSpPr>
        <p:spPr>
          <a:xfrm>
            <a:off x="474192" y="2673567"/>
            <a:ext cx="1504953" cy="1302356"/>
          </a:xfrm>
          <a:prstGeom prst="rect">
            <a:avLst/>
          </a:prstGeom>
          <a:solidFill>
            <a:srgbClr val="D2CECC">
              <a:alpha val="30980"/>
            </a:srgb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58994A6-503C-4FEF-BB97-ACB18681773F}"/>
              </a:ext>
            </a:extLst>
          </p:cNvPr>
          <p:cNvSpPr/>
          <p:nvPr/>
        </p:nvSpPr>
        <p:spPr>
          <a:xfrm rot="16200000" flipH="1">
            <a:off x="5803901" y="469901"/>
            <a:ext cx="6857999" cy="5918200"/>
          </a:xfrm>
          <a:prstGeom prst="rect">
            <a:avLst/>
          </a:prstGeom>
          <a:gradFill flip="none" rotWithShape="1">
            <a:gsLst>
              <a:gs pos="0">
                <a:schemeClr val="accent4">
                  <a:alpha val="0"/>
                </a:schemeClr>
              </a:gs>
              <a:gs pos="100000">
                <a:schemeClr val="accent4">
                  <a:lumMod val="50000"/>
                  <a:alpha val="44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Triangle 27">
            <a:extLst>
              <a:ext uri="{FF2B5EF4-FFF2-40B4-BE49-F238E27FC236}">
                <a16:creationId xmlns:a16="http://schemas.microsoft.com/office/drawing/2014/main" id="{A73D2324-AF92-4C79-ACA4-F6D174647C66}"/>
              </a:ext>
            </a:extLst>
          </p:cNvPr>
          <p:cNvSpPr/>
          <p:nvPr/>
        </p:nvSpPr>
        <p:spPr>
          <a:xfrm rot="16200000">
            <a:off x="10341991" y="5007990"/>
            <a:ext cx="1507428" cy="2192591"/>
          </a:xfrm>
          <a:prstGeom prst="rtTriangle">
            <a:avLst/>
          </a:prstGeom>
          <a:solidFill>
            <a:schemeClr val="accent2">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558E82F8-1DE1-4B54-898D-DFF287959D70}"/>
              </a:ext>
            </a:extLst>
          </p:cNvPr>
          <p:cNvSpPr txBox="1">
            <a:spLocks/>
          </p:cNvSpPr>
          <p:nvPr/>
        </p:nvSpPr>
        <p:spPr>
          <a:xfrm>
            <a:off x="3252350" y="611315"/>
            <a:ext cx="5687299" cy="528708"/>
          </a:xfrm>
          <a:prstGeom prst="rect">
            <a:avLst/>
          </a:prstGeom>
          <a:effectLst>
            <a:outerShdw blurRad="50800" dist="38100" dir="5400000" algn="t" rotWithShape="0">
              <a:prstClr val="black">
                <a:alpha val="40000"/>
              </a:prstClr>
            </a:outerShdw>
          </a:effectLst>
        </p:spPr>
        <p:txBody>
          <a:bodyPr vert="horz" wrap="square" lIns="0" tIns="0" rIns="0" bIns="0" rtlCol="0" anchor="t">
            <a:noAutofit/>
          </a:bodyPr>
          <a:lstStyle>
            <a:lvl1pPr algn="l" defTabSz="914400" rtl="0" eaLnBrk="1" latinLnBrk="0" hangingPunct="1">
              <a:lnSpc>
                <a:spcPct val="90000"/>
              </a:lnSpc>
              <a:spcBef>
                <a:spcPct val="0"/>
              </a:spcBef>
              <a:buNone/>
              <a:defRPr sz="3600" b="1" kern="1200">
                <a:solidFill>
                  <a:schemeClr val="tx1">
                    <a:lumMod val="75000"/>
                    <a:lumOff val="25000"/>
                  </a:schemeClr>
                </a:solidFill>
                <a:latin typeface="+mj-lt"/>
                <a:ea typeface="+mj-ea"/>
                <a:cs typeface="+mj-cs"/>
              </a:defRPr>
            </a:lvl1pPr>
          </a:lstStyle>
          <a:p>
            <a:r>
              <a:rPr lang="en-US" sz="3200" dirty="0">
                <a:solidFill>
                  <a:schemeClr val="accent4"/>
                </a:solidFill>
              </a:rPr>
              <a:t>Network Security Techniques </a:t>
            </a:r>
          </a:p>
        </p:txBody>
      </p:sp>
      <p:sp>
        <p:nvSpPr>
          <p:cNvPr id="12" name="TextBox 11">
            <a:extLst>
              <a:ext uri="{FF2B5EF4-FFF2-40B4-BE49-F238E27FC236}">
                <a16:creationId xmlns:a16="http://schemas.microsoft.com/office/drawing/2014/main" id="{8E1FCD7B-0122-4DFB-8985-E660442C7228}"/>
              </a:ext>
            </a:extLst>
          </p:cNvPr>
          <p:cNvSpPr txBox="1"/>
          <p:nvPr/>
        </p:nvSpPr>
        <p:spPr>
          <a:xfrm>
            <a:off x="2257476" y="1585805"/>
            <a:ext cx="4650789" cy="4062651"/>
          </a:xfrm>
          <a:prstGeom prst="rect">
            <a:avLst/>
          </a:prstGeom>
          <a:noFill/>
          <a:effectLst>
            <a:outerShdw blurRad="50800" dist="38100" dir="13500000" algn="br" rotWithShape="0">
              <a:prstClr val="black">
                <a:alpha val="40000"/>
              </a:prstClr>
            </a:outerShdw>
          </a:effectLst>
        </p:spPr>
        <p:txBody>
          <a:bodyPr wrap="square" lIns="0" tIns="0" rIns="0" bIns="0" rtlCol="0" anchor="t">
            <a:spAutoFit/>
          </a:bodyPr>
          <a:lstStyle/>
          <a:p>
            <a:pPr algn="ctr"/>
            <a:r>
              <a:rPr lang="en-US" sz="2400" dirty="0">
                <a:solidFill>
                  <a:schemeClr val="bg1"/>
                </a:solidFill>
                <a:latin typeface="Avenir Arabic Book" panose="020B0503020203020204" pitchFamily="34" charset="-78"/>
                <a:cs typeface="Avenir Arabic Book" panose="020B0503020203020204" pitchFamily="34" charset="-78"/>
              </a:rPr>
              <a:t>Is a perimeter network that adds an additional layer of security to Warmaksan's local area network by separating it from untrusted networks. The purpose of a DMZ is to protect the private network from untrusted traffic while still allowing access to the untrusted network, such as the internet. Its main goal is to ensure the security of the local area network.</a:t>
            </a:r>
            <a:endParaRPr lang="en-US" sz="2400" dirty="0">
              <a:latin typeface="Avenir Arabic Book" panose="020B0503020203020204" pitchFamily="34" charset="-78"/>
              <a:cs typeface="Avenir Arabic Book" panose="020B0503020203020204" pitchFamily="34" charset="-78"/>
            </a:endParaRPr>
          </a:p>
        </p:txBody>
      </p:sp>
      <p:sp>
        <p:nvSpPr>
          <p:cNvPr id="21" name="TextBox 20">
            <a:extLst>
              <a:ext uri="{FF2B5EF4-FFF2-40B4-BE49-F238E27FC236}">
                <a16:creationId xmlns:a16="http://schemas.microsoft.com/office/drawing/2014/main" id="{F549C7C5-3A5A-9151-241F-2FDAE84BFA18}"/>
              </a:ext>
            </a:extLst>
          </p:cNvPr>
          <p:cNvSpPr txBox="1"/>
          <p:nvPr/>
        </p:nvSpPr>
        <p:spPr>
          <a:xfrm>
            <a:off x="426396" y="3032357"/>
            <a:ext cx="1483490" cy="584775"/>
          </a:xfrm>
          <a:prstGeom prst="rect">
            <a:avLst/>
          </a:prstGeom>
          <a:noFill/>
          <a:effectLst>
            <a:outerShdw blurRad="50800" dist="38100" dir="5400000" algn="t" rotWithShape="0">
              <a:prstClr val="black">
                <a:alpha val="40000"/>
              </a:prstClr>
            </a:outerShdw>
          </a:effectLst>
        </p:spPr>
        <p:txBody>
          <a:bodyPr wrap="square" lIns="0" tIns="0" rIns="0" bIns="0" rtlCol="0" anchor="t">
            <a:spAutoFit/>
          </a:bodyPr>
          <a:lstStyle/>
          <a:p>
            <a:pPr algn="ctr"/>
            <a:r>
              <a:rPr lang="en-US" sz="3800" b="0" i="0" dirty="0">
                <a:solidFill>
                  <a:schemeClr val="bg1"/>
                </a:solidFill>
                <a:effectLst/>
                <a:latin typeface="Aharoni" panose="02010803020104030203" pitchFamily="2" charset="-79"/>
                <a:cs typeface="Aharoni" panose="02010803020104030203" pitchFamily="2" charset="-79"/>
              </a:rPr>
              <a:t>DMZ</a:t>
            </a:r>
            <a:endParaRPr lang="en-US" sz="3800" dirty="0">
              <a:latin typeface="Aharoni" panose="02010803020104030203" pitchFamily="2" charset="-79"/>
              <a:cs typeface="Aharoni" panose="02010803020104030203" pitchFamily="2" charset="-79"/>
            </a:endParaRPr>
          </a:p>
        </p:txBody>
      </p:sp>
      <p:grpSp>
        <p:nvGrpSpPr>
          <p:cNvPr id="4" name="Group 3">
            <a:extLst>
              <a:ext uri="{FF2B5EF4-FFF2-40B4-BE49-F238E27FC236}">
                <a16:creationId xmlns:a16="http://schemas.microsoft.com/office/drawing/2014/main" id="{13BA5268-21FF-4FFF-669C-27E73A50B081}"/>
              </a:ext>
            </a:extLst>
          </p:cNvPr>
          <p:cNvGrpSpPr/>
          <p:nvPr/>
        </p:nvGrpSpPr>
        <p:grpSpPr>
          <a:xfrm>
            <a:off x="2636315" y="5679954"/>
            <a:ext cx="3893113" cy="2"/>
            <a:chOff x="3426658" y="5457988"/>
            <a:chExt cx="3893113" cy="2"/>
          </a:xfrm>
        </p:grpSpPr>
        <p:cxnSp>
          <p:nvCxnSpPr>
            <p:cNvPr id="39" name="Straight Connector 38">
              <a:extLst>
                <a:ext uri="{FF2B5EF4-FFF2-40B4-BE49-F238E27FC236}">
                  <a16:creationId xmlns:a16="http://schemas.microsoft.com/office/drawing/2014/main" id="{3DB81D40-5CA8-345D-382F-346D32AE7442}"/>
                </a:ext>
              </a:extLst>
            </p:cNvPr>
            <p:cNvCxnSpPr>
              <a:cxnSpLocks/>
            </p:cNvCxnSpPr>
            <p:nvPr/>
          </p:nvCxnSpPr>
          <p:spPr>
            <a:xfrm>
              <a:off x="3426658" y="5457990"/>
              <a:ext cx="3893113" cy="0"/>
            </a:xfrm>
            <a:prstGeom prst="line">
              <a:avLst/>
            </a:prstGeom>
            <a:ln cap="rnd">
              <a:solidFill>
                <a:schemeClr val="bg1">
                  <a:alpha val="55000"/>
                </a:schemeClr>
              </a:solidFill>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2315634-AE80-FA5A-3DC0-85857CF8560A}"/>
                </a:ext>
              </a:extLst>
            </p:cNvPr>
            <p:cNvCxnSpPr>
              <a:cxnSpLocks/>
            </p:cNvCxnSpPr>
            <p:nvPr/>
          </p:nvCxnSpPr>
          <p:spPr>
            <a:xfrm rot="16200000">
              <a:off x="5287064" y="5096536"/>
              <a:ext cx="0" cy="722903"/>
            </a:xfrm>
            <a:prstGeom prst="line">
              <a:avLst/>
            </a:prstGeom>
            <a:ln w="63500" cap="rnd">
              <a:solidFill>
                <a:schemeClr val="accent3"/>
              </a:solidFill>
              <a:round/>
            </a:ln>
          </p:spPr>
          <p:style>
            <a:lnRef idx="1">
              <a:schemeClr val="accent1"/>
            </a:lnRef>
            <a:fillRef idx="0">
              <a:schemeClr val="accent1"/>
            </a:fillRef>
            <a:effectRef idx="0">
              <a:schemeClr val="accent1"/>
            </a:effectRef>
            <a:fontRef idx="minor">
              <a:schemeClr val="tx1"/>
            </a:fontRef>
          </p:style>
        </p:cxnSp>
      </p:grpSp>
      <p:sp>
        <p:nvSpPr>
          <p:cNvPr id="2" name="TextBox 1">
            <a:extLst>
              <a:ext uri="{FF2B5EF4-FFF2-40B4-BE49-F238E27FC236}">
                <a16:creationId xmlns:a16="http://schemas.microsoft.com/office/drawing/2014/main" id="{8318A695-B834-A292-58D2-3CD46E0B4509}"/>
              </a:ext>
            </a:extLst>
          </p:cNvPr>
          <p:cNvSpPr txBox="1"/>
          <p:nvPr/>
        </p:nvSpPr>
        <p:spPr>
          <a:xfrm>
            <a:off x="312836" y="2037777"/>
            <a:ext cx="1737691" cy="553998"/>
          </a:xfrm>
          <a:prstGeom prst="rect">
            <a:avLst/>
          </a:prstGeom>
          <a:noFill/>
          <a:effectLst>
            <a:outerShdw blurRad="50800" dist="38100" dir="13500000" algn="br" rotWithShape="0">
              <a:prstClr val="black">
                <a:alpha val="40000"/>
              </a:prstClr>
            </a:outerShdw>
          </a:effectLst>
        </p:spPr>
        <p:txBody>
          <a:bodyPr wrap="square" lIns="0" tIns="0" rIns="0" bIns="0" rtlCol="0" anchor="t">
            <a:spAutoFit/>
          </a:bodyPr>
          <a:lstStyle/>
          <a:p>
            <a:pPr algn="ctr"/>
            <a:r>
              <a:rPr lang="en-US" b="0" i="0" dirty="0">
                <a:solidFill>
                  <a:srgbClr val="E8EAED"/>
                </a:solidFill>
                <a:effectLst/>
                <a:latin typeface="Helvetica Neue"/>
              </a:rPr>
              <a:t>Demilitarized Zone </a:t>
            </a:r>
            <a:endParaRPr lang="en-US" dirty="0">
              <a:latin typeface="Avenir Arabic Book" panose="020B0503020203020204" pitchFamily="34" charset="-78"/>
              <a:cs typeface="Avenir Arabic Book" panose="020B0503020203020204" pitchFamily="34" charset="-78"/>
            </a:endParaRPr>
          </a:p>
        </p:txBody>
      </p:sp>
      <p:pic>
        <p:nvPicPr>
          <p:cNvPr id="35" name="Picture 34">
            <a:extLst>
              <a:ext uri="{FF2B5EF4-FFF2-40B4-BE49-F238E27FC236}">
                <a16:creationId xmlns:a16="http://schemas.microsoft.com/office/drawing/2014/main" id="{8D3689EE-6569-6D71-45ED-6F06FEF0AD4B}"/>
              </a:ext>
            </a:extLst>
          </p:cNvPr>
          <p:cNvPicPr>
            <a:picLocks noChangeAspect="1"/>
          </p:cNvPicPr>
          <p:nvPr/>
        </p:nvPicPr>
        <p:blipFill rotWithShape="1">
          <a:blip r:embed="rId2">
            <a:extLst>
              <a:ext uri="{28A0092B-C50C-407E-A947-70E740481C1C}">
                <a14:useLocalDpi xmlns:a14="http://schemas.microsoft.com/office/drawing/2010/main" val="0"/>
              </a:ext>
            </a:extLst>
          </a:blip>
          <a:srcRect l="8482" r="8889"/>
          <a:stretch/>
        </p:blipFill>
        <p:spPr>
          <a:xfrm>
            <a:off x="7112000" y="1814196"/>
            <a:ext cx="4767164" cy="3605871"/>
          </a:xfrm>
          <a:prstGeom prst="roundRect">
            <a:avLst/>
          </a:prstGeom>
        </p:spPr>
      </p:pic>
    </p:spTree>
    <p:extLst>
      <p:ext uri="{BB962C8B-B14F-4D97-AF65-F5344CB8AC3E}">
        <p14:creationId xmlns:p14="http://schemas.microsoft.com/office/powerpoint/2010/main" val="16033939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4629C0CB-8A02-4128-AD34-EF570C321802}"/>
              </a:ext>
            </a:extLst>
          </p:cNvPr>
          <p:cNvSpPr/>
          <p:nvPr/>
        </p:nvSpPr>
        <p:spPr>
          <a:xfrm flipH="1">
            <a:off x="0" y="-1"/>
            <a:ext cx="12192000" cy="6858000"/>
          </a:xfrm>
          <a:prstGeom prst="rect">
            <a:avLst/>
          </a:prstGeom>
          <a:gradFill flip="none" rotWithShape="1">
            <a:gsLst>
              <a:gs pos="0">
                <a:schemeClr val="accent1">
                  <a:alpha val="70000"/>
                </a:schemeClr>
              </a:gs>
              <a:gs pos="91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58994A6-503C-4FEF-BB97-ACB18681773F}"/>
              </a:ext>
            </a:extLst>
          </p:cNvPr>
          <p:cNvSpPr/>
          <p:nvPr/>
        </p:nvSpPr>
        <p:spPr>
          <a:xfrm rot="16200000" flipH="1">
            <a:off x="5803901" y="469901"/>
            <a:ext cx="6857999" cy="5918200"/>
          </a:xfrm>
          <a:prstGeom prst="rect">
            <a:avLst/>
          </a:prstGeom>
          <a:gradFill flip="none" rotWithShape="1">
            <a:gsLst>
              <a:gs pos="0">
                <a:schemeClr val="accent4">
                  <a:alpha val="0"/>
                </a:schemeClr>
              </a:gs>
              <a:gs pos="100000">
                <a:schemeClr val="accent4">
                  <a:lumMod val="50000"/>
                  <a:alpha val="44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Triangle 27">
            <a:extLst>
              <a:ext uri="{FF2B5EF4-FFF2-40B4-BE49-F238E27FC236}">
                <a16:creationId xmlns:a16="http://schemas.microsoft.com/office/drawing/2014/main" id="{A73D2324-AF92-4C79-ACA4-F6D174647C66}"/>
              </a:ext>
            </a:extLst>
          </p:cNvPr>
          <p:cNvSpPr/>
          <p:nvPr/>
        </p:nvSpPr>
        <p:spPr>
          <a:xfrm rot="16200000">
            <a:off x="10341991" y="5007990"/>
            <a:ext cx="1507428" cy="2192591"/>
          </a:xfrm>
          <a:prstGeom prst="rtTriangle">
            <a:avLst/>
          </a:prstGeom>
          <a:solidFill>
            <a:schemeClr val="accent2">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558E82F8-1DE1-4B54-898D-DFF287959D70}"/>
              </a:ext>
            </a:extLst>
          </p:cNvPr>
          <p:cNvSpPr txBox="1">
            <a:spLocks/>
          </p:cNvSpPr>
          <p:nvPr/>
        </p:nvSpPr>
        <p:spPr>
          <a:xfrm>
            <a:off x="3430150" y="605194"/>
            <a:ext cx="5687299" cy="528708"/>
          </a:xfrm>
          <a:prstGeom prst="rect">
            <a:avLst/>
          </a:prstGeom>
          <a:effectLst>
            <a:outerShdw blurRad="50800" dist="38100" dir="5400000" algn="t" rotWithShape="0">
              <a:prstClr val="black">
                <a:alpha val="40000"/>
              </a:prstClr>
            </a:outerShdw>
          </a:effectLst>
        </p:spPr>
        <p:txBody>
          <a:bodyPr vert="horz" wrap="square" lIns="0" tIns="0" rIns="0" bIns="0" rtlCol="0" anchor="t">
            <a:noAutofit/>
          </a:bodyPr>
          <a:lstStyle>
            <a:lvl1pPr algn="l" defTabSz="914400" rtl="0" eaLnBrk="1" latinLnBrk="0" hangingPunct="1">
              <a:lnSpc>
                <a:spcPct val="90000"/>
              </a:lnSpc>
              <a:spcBef>
                <a:spcPct val="0"/>
              </a:spcBef>
              <a:buNone/>
              <a:defRPr sz="3600" b="1" kern="1200">
                <a:solidFill>
                  <a:schemeClr val="tx1">
                    <a:lumMod val="75000"/>
                    <a:lumOff val="25000"/>
                  </a:schemeClr>
                </a:solidFill>
                <a:latin typeface="+mj-lt"/>
                <a:ea typeface="+mj-ea"/>
                <a:cs typeface="+mj-cs"/>
              </a:defRPr>
            </a:lvl1pPr>
          </a:lstStyle>
          <a:p>
            <a:r>
              <a:rPr lang="en-US" sz="3200" dirty="0">
                <a:solidFill>
                  <a:schemeClr val="accent4"/>
                </a:solidFill>
              </a:rPr>
              <a:t>Network Security Techniques </a:t>
            </a:r>
          </a:p>
        </p:txBody>
      </p:sp>
      <p:sp>
        <p:nvSpPr>
          <p:cNvPr id="12" name="TextBox 11">
            <a:extLst>
              <a:ext uri="{FF2B5EF4-FFF2-40B4-BE49-F238E27FC236}">
                <a16:creationId xmlns:a16="http://schemas.microsoft.com/office/drawing/2014/main" id="{8E1FCD7B-0122-4DFB-8985-E660442C7228}"/>
              </a:ext>
            </a:extLst>
          </p:cNvPr>
          <p:cNvSpPr txBox="1"/>
          <p:nvPr/>
        </p:nvSpPr>
        <p:spPr>
          <a:xfrm>
            <a:off x="2768614" y="1739095"/>
            <a:ext cx="8851886" cy="2215991"/>
          </a:xfrm>
          <a:prstGeom prst="rect">
            <a:avLst/>
          </a:prstGeom>
          <a:noFill/>
          <a:effectLst>
            <a:outerShdw blurRad="50800" dist="38100" dir="13500000" algn="br" rotWithShape="0">
              <a:prstClr val="black">
                <a:alpha val="40000"/>
              </a:prstClr>
            </a:outerShdw>
          </a:effectLst>
        </p:spPr>
        <p:txBody>
          <a:bodyPr wrap="square" lIns="0" tIns="0" rIns="0" bIns="0" rtlCol="0" anchor="t">
            <a:spAutoFit/>
          </a:bodyPr>
          <a:lstStyle/>
          <a:p>
            <a:pPr algn="ctr"/>
            <a:r>
              <a:rPr lang="en-US" sz="2400" dirty="0">
                <a:solidFill>
                  <a:schemeClr val="bg1"/>
                </a:solidFill>
                <a:latin typeface="Avenir Arabic Book" panose="020B0503020203020204" pitchFamily="34" charset="-78"/>
                <a:cs typeface="Avenir Arabic Book" panose="020B0503020203020204" pitchFamily="34" charset="-78"/>
              </a:rPr>
              <a:t>When a device in Warmaksan is assigned a static IP address, the address will not change, providing more stable access to the internet. This improves the support of DNS and allows for better server hosting, easier remote access, and more stability in case of a dropped connection. Additionally, it makes maintaining the network and tracking internet traffic easier.</a:t>
            </a:r>
            <a:endParaRPr lang="en-US" sz="2400" dirty="0">
              <a:latin typeface="Avenir Arabic Book" panose="020B0503020203020204" pitchFamily="34" charset="-78"/>
              <a:cs typeface="Avenir Arabic Book" panose="020B0503020203020204" pitchFamily="34" charset="-78"/>
            </a:endParaRPr>
          </a:p>
        </p:txBody>
      </p:sp>
      <p:grpSp>
        <p:nvGrpSpPr>
          <p:cNvPr id="3" name="Group 2">
            <a:extLst>
              <a:ext uri="{FF2B5EF4-FFF2-40B4-BE49-F238E27FC236}">
                <a16:creationId xmlns:a16="http://schemas.microsoft.com/office/drawing/2014/main" id="{C0F98D3F-24BB-DF3C-C5EC-77749547ADED}"/>
              </a:ext>
            </a:extLst>
          </p:cNvPr>
          <p:cNvGrpSpPr/>
          <p:nvPr/>
        </p:nvGrpSpPr>
        <p:grpSpPr>
          <a:xfrm>
            <a:off x="495133" y="1962367"/>
            <a:ext cx="1504954" cy="1302356"/>
            <a:chOff x="474191" y="2673567"/>
            <a:chExt cx="1504954" cy="1302356"/>
          </a:xfrm>
        </p:grpSpPr>
        <p:sp>
          <p:nvSpPr>
            <p:cNvPr id="22" name="Rectangle 21">
              <a:extLst>
                <a:ext uri="{FF2B5EF4-FFF2-40B4-BE49-F238E27FC236}">
                  <a16:creationId xmlns:a16="http://schemas.microsoft.com/office/drawing/2014/main" id="{B058A4B8-4CCF-DD3B-A783-D6C1CBF7677E}"/>
                </a:ext>
              </a:extLst>
            </p:cNvPr>
            <p:cNvSpPr/>
            <p:nvPr/>
          </p:nvSpPr>
          <p:spPr>
            <a:xfrm>
              <a:off x="474192" y="2673567"/>
              <a:ext cx="1504953" cy="1302356"/>
            </a:xfrm>
            <a:prstGeom prst="rect">
              <a:avLst/>
            </a:prstGeom>
            <a:solidFill>
              <a:srgbClr val="D2CECC">
                <a:alpha val="30980"/>
              </a:srgbClr>
            </a:soli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F549C7C5-3A5A-9151-241F-2FDAE84BFA18}"/>
                </a:ext>
              </a:extLst>
            </p:cNvPr>
            <p:cNvSpPr txBox="1"/>
            <p:nvPr/>
          </p:nvSpPr>
          <p:spPr>
            <a:xfrm>
              <a:off x="474191" y="2739969"/>
              <a:ext cx="1483490" cy="1169551"/>
            </a:xfrm>
            <a:prstGeom prst="rect">
              <a:avLst/>
            </a:prstGeom>
            <a:noFill/>
            <a:effectLst>
              <a:outerShdw blurRad="50800" dist="38100" dir="5400000" algn="t" rotWithShape="0">
                <a:prstClr val="black">
                  <a:alpha val="40000"/>
                </a:prstClr>
              </a:outerShdw>
            </a:effectLst>
          </p:spPr>
          <p:txBody>
            <a:bodyPr wrap="square" lIns="0" tIns="0" rIns="0" bIns="0" rtlCol="0" anchor="t">
              <a:spAutoFit/>
            </a:bodyPr>
            <a:lstStyle/>
            <a:p>
              <a:pPr algn="ctr"/>
              <a:r>
                <a:rPr lang="en-US" sz="3800" b="0" i="0" dirty="0">
                  <a:solidFill>
                    <a:schemeClr val="bg1"/>
                  </a:solidFill>
                  <a:effectLst/>
                  <a:latin typeface="Aharoni" panose="02010803020104030203" pitchFamily="2" charset="-79"/>
                  <a:cs typeface="Aharoni" panose="02010803020104030203" pitchFamily="2" charset="-79"/>
                </a:rPr>
                <a:t>Static IP</a:t>
              </a:r>
              <a:endParaRPr lang="en-US" sz="3800" dirty="0">
                <a:latin typeface="Aharoni" panose="02010803020104030203" pitchFamily="2" charset="-79"/>
                <a:cs typeface="Aharoni" panose="02010803020104030203" pitchFamily="2" charset="-79"/>
              </a:endParaRPr>
            </a:p>
          </p:txBody>
        </p:sp>
      </p:grpSp>
      <p:grpSp>
        <p:nvGrpSpPr>
          <p:cNvPr id="4" name="Group 3">
            <a:extLst>
              <a:ext uri="{FF2B5EF4-FFF2-40B4-BE49-F238E27FC236}">
                <a16:creationId xmlns:a16="http://schemas.microsoft.com/office/drawing/2014/main" id="{13BA5268-21FF-4FFF-669C-27E73A50B081}"/>
              </a:ext>
            </a:extLst>
          </p:cNvPr>
          <p:cNvGrpSpPr/>
          <p:nvPr/>
        </p:nvGrpSpPr>
        <p:grpSpPr>
          <a:xfrm>
            <a:off x="5224336" y="3976071"/>
            <a:ext cx="3893113" cy="2"/>
            <a:chOff x="3426658" y="5457988"/>
            <a:chExt cx="3893113" cy="2"/>
          </a:xfrm>
        </p:grpSpPr>
        <p:cxnSp>
          <p:nvCxnSpPr>
            <p:cNvPr id="39" name="Straight Connector 38">
              <a:extLst>
                <a:ext uri="{FF2B5EF4-FFF2-40B4-BE49-F238E27FC236}">
                  <a16:creationId xmlns:a16="http://schemas.microsoft.com/office/drawing/2014/main" id="{3DB81D40-5CA8-345D-382F-346D32AE7442}"/>
                </a:ext>
              </a:extLst>
            </p:cNvPr>
            <p:cNvCxnSpPr>
              <a:cxnSpLocks/>
            </p:cNvCxnSpPr>
            <p:nvPr/>
          </p:nvCxnSpPr>
          <p:spPr>
            <a:xfrm>
              <a:off x="3426658" y="5457990"/>
              <a:ext cx="3893113" cy="0"/>
            </a:xfrm>
            <a:prstGeom prst="line">
              <a:avLst/>
            </a:prstGeom>
            <a:ln cap="rnd">
              <a:solidFill>
                <a:schemeClr val="bg1">
                  <a:alpha val="55000"/>
                </a:schemeClr>
              </a:solidFill>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2315634-AE80-FA5A-3DC0-85857CF8560A}"/>
                </a:ext>
              </a:extLst>
            </p:cNvPr>
            <p:cNvCxnSpPr>
              <a:cxnSpLocks/>
            </p:cNvCxnSpPr>
            <p:nvPr/>
          </p:nvCxnSpPr>
          <p:spPr>
            <a:xfrm rot="16200000">
              <a:off x="5287064" y="5096536"/>
              <a:ext cx="0" cy="722903"/>
            </a:xfrm>
            <a:prstGeom prst="line">
              <a:avLst/>
            </a:prstGeom>
            <a:ln w="63500" cap="rnd">
              <a:solidFill>
                <a:schemeClr val="accent3"/>
              </a:solidFill>
              <a:round/>
            </a:ln>
          </p:spPr>
          <p:style>
            <a:lnRef idx="1">
              <a:schemeClr val="accent1"/>
            </a:lnRef>
            <a:fillRef idx="0">
              <a:schemeClr val="accent1"/>
            </a:fillRef>
            <a:effectRef idx="0">
              <a:schemeClr val="accent1"/>
            </a:effectRef>
            <a:fontRef idx="minor">
              <a:schemeClr val="tx1"/>
            </a:fontRef>
          </p:style>
        </p:cxnSp>
      </p:grpSp>
      <p:pic>
        <p:nvPicPr>
          <p:cNvPr id="5124" name="Picture 4" descr="Static IP vs. Dynamic IP | Make the Right Choice Today! | Netpluz Asia">
            <a:extLst>
              <a:ext uri="{FF2B5EF4-FFF2-40B4-BE49-F238E27FC236}">
                <a16:creationId xmlns:a16="http://schemas.microsoft.com/office/drawing/2014/main" id="{5274B772-DDC8-E130-0AC4-A7F613532C7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45" b="50000"/>
          <a:stretch/>
        </p:blipFill>
        <p:spPr bwMode="auto">
          <a:xfrm>
            <a:off x="4673493" y="4280286"/>
            <a:ext cx="5042127" cy="2281237"/>
          </a:xfrm>
          <a:prstGeom prst="round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30304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FD49652-AE68-4632-BA28-9C7D89B56B0C}"/>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6"/>
          <a:stretch/>
        </p:blipFill>
        <p:spPr>
          <a:xfrm>
            <a:off x="0" y="0"/>
            <a:ext cx="12192000" cy="6858000"/>
          </a:xfrm>
          <a:prstGeom prst="rect">
            <a:avLst/>
          </a:prstGeom>
        </p:spPr>
      </p:pic>
      <p:sp>
        <p:nvSpPr>
          <p:cNvPr id="12" name="Rectangle 11">
            <a:extLst>
              <a:ext uri="{FF2B5EF4-FFF2-40B4-BE49-F238E27FC236}">
                <a16:creationId xmlns:a16="http://schemas.microsoft.com/office/drawing/2014/main" id="{64564716-03C4-4ECD-A880-5D68677E3234}"/>
              </a:ext>
            </a:extLst>
          </p:cNvPr>
          <p:cNvSpPr/>
          <p:nvPr/>
        </p:nvSpPr>
        <p:spPr>
          <a:xfrm>
            <a:off x="-1" y="0"/>
            <a:ext cx="12192000" cy="6858000"/>
          </a:xfrm>
          <a:prstGeom prst="rect">
            <a:avLst/>
          </a:prstGeom>
          <a:gradFill>
            <a:gsLst>
              <a:gs pos="0">
                <a:schemeClr val="accent1">
                  <a:alpha val="80000"/>
                </a:schemeClr>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ight Triangle 30">
            <a:extLst>
              <a:ext uri="{FF2B5EF4-FFF2-40B4-BE49-F238E27FC236}">
                <a16:creationId xmlns:a16="http://schemas.microsoft.com/office/drawing/2014/main" id="{6C4D1E73-1855-4938-A776-09A4676D6DAF}"/>
              </a:ext>
            </a:extLst>
          </p:cNvPr>
          <p:cNvSpPr/>
          <p:nvPr/>
        </p:nvSpPr>
        <p:spPr>
          <a:xfrm flipH="1">
            <a:off x="9002400" y="3670300"/>
            <a:ext cx="3189600" cy="3187700"/>
          </a:xfrm>
          <a:prstGeom prst="rtTriangl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4C358AB8-2F14-4DF8-842B-74BE63C33492}"/>
              </a:ext>
            </a:extLst>
          </p:cNvPr>
          <p:cNvSpPr/>
          <p:nvPr/>
        </p:nvSpPr>
        <p:spPr>
          <a:xfrm rot="10800000">
            <a:off x="1" y="0"/>
            <a:ext cx="5003799" cy="6858000"/>
          </a:xfrm>
          <a:prstGeom prst="rect">
            <a:avLst/>
          </a:prstGeom>
          <a:gradFill>
            <a:gsLst>
              <a:gs pos="0">
                <a:schemeClr val="accent4">
                  <a:alpha val="0"/>
                </a:schemeClr>
              </a:gs>
              <a:gs pos="100000">
                <a:schemeClr val="accent4">
                  <a:alpha val="39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ight Triangle 34">
            <a:extLst>
              <a:ext uri="{FF2B5EF4-FFF2-40B4-BE49-F238E27FC236}">
                <a16:creationId xmlns:a16="http://schemas.microsoft.com/office/drawing/2014/main" id="{C81E30FB-57D3-40D4-A29E-F24F707F51D8}"/>
              </a:ext>
            </a:extLst>
          </p:cNvPr>
          <p:cNvSpPr/>
          <p:nvPr/>
        </p:nvSpPr>
        <p:spPr>
          <a:xfrm flipH="1" flipV="1">
            <a:off x="7810500" y="-6"/>
            <a:ext cx="4381498" cy="5422905"/>
          </a:xfrm>
          <a:prstGeom prst="rtTriangle">
            <a:avLst/>
          </a:prstGeom>
          <a:gradFill flip="none" rotWithShape="1">
            <a:gsLst>
              <a:gs pos="100000">
                <a:schemeClr val="accent4">
                  <a:alpha val="10000"/>
                </a:schemeClr>
              </a:gs>
              <a:gs pos="0">
                <a:schemeClr val="accent1">
                  <a:alpha val="4500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A0FD99-A133-4DDF-B7C5-04CA58D32AF2}"/>
              </a:ext>
            </a:extLst>
          </p:cNvPr>
          <p:cNvSpPr>
            <a:spLocks noGrp="1"/>
          </p:cNvSpPr>
          <p:nvPr>
            <p:ph type="title"/>
          </p:nvPr>
        </p:nvSpPr>
        <p:spPr>
          <a:xfrm>
            <a:off x="4816507" y="3167393"/>
            <a:ext cx="4546600" cy="625475"/>
          </a:xfrm>
        </p:spPr>
        <p:txBody>
          <a:bodyPr anchor="ctr"/>
          <a:lstStyle/>
          <a:p>
            <a:pPr>
              <a:lnSpc>
                <a:spcPct val="80000"/>
              </a:lnSpc>
            </a:pPr>
            <a:r>
              <a:rPr lang="en-US" sz="9600" i="1" dirty="0"/>
              <a:t>THANK YOU</a:t>
            </a:r>
          </a:p>
        </p:txBody>
      </p:sp>
      <p:grpSp>
        <p:nvGrpSpPr>
          <p:cNvPr id="13" name="Group 12">
            <a:extLst>
              <a:ext uri="{FF2B5EF4-FFF2-40B4-BE49-F238E27FC236}">
                <a16:creationId xmlns:a16="http://schemas.microsoft.com/office/drawing/2014/main" id="{5BF09152-57F0-4C56-B151-C0D20612B96E}"/>
              </a:ext>
            </a:extLst>
          </p:cNvPr>
          <p:cNvGrpSpPr/>
          <p:nvPr/>
        </p:nvGrpSpPr>
        <p:grpSpPr>
          <a:xfrm rot="10800000">
            <a:off x="474724" y="-2"/>
            <a:ext cx="3897859" cy="1098331"/>
            <a:chOff x="4203700" y="5759669"/>
            <a:chExt cx="3567824" cy="1098331"/>
          </a:xfrm>
        </p:grpSpPr>
        <p:cxnSp>
          <p:nvCxnSpPr>
            <p:cNvPr id="14" name="Straight Connector 13">
              <a:extLst>
                <a:ext uri="{FF2B5EF4-FFF2-40B4-BE49-F238E27FC236}">
                  <a16:creationId xmlns:a16="http://schemas.microsoft.com/office/drawing/2014/main" id="{E023F002-5C19-47CD-9E24-5C82DCCE7797}"/>
                </a:ext>
              </a:extLst>
            </p:cNvPr>
            <p:cNvCxnSpPr>
              <a:cxnSpLocks/>
            </p:cNvCxnSpPr>
            <p:nvPr/>
          </p:nvCxnSpPr>
          <p:spPr>
            <a:xfrm flipV="1">
              <a:off x="4203700" y="5759669"/>
              <a:ext cx="0" cy="1098331"/>
            </a:xfrm>
            <a:prstGeom prst="line">
              <a:avLst/>
            </a:prstGeom>
            <a:ln w="38100" cap="rnd">
              <a:gradFill>
                <a:gsLst>
                  <a:gs pos="0">
                    <a:schemeClr val="bg1">
                      <a:alpha val="18000"/>
                    </a:schemeClr>
                  </a:gs>
                  <a:gs pos="89000">
                    <a:schemeClr val="bg1">
                      <a:alpha val="0"/>
                    </a:schemeClr>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6F9B5FB-4EA9-4A21-939F-C5333983A504}"/>
                </a:ext>
              </a:extLst>
            </p:cNvPr>
            <p:cNvCxnSpPr>
              <a:cxnSpLocks/>
            </p:cNvCxnSpPr>
            <p:nvPr/>
          </p:nvCxnSpPr>
          <p:spPr>
            <a:xfrm flipV="1">
              <a:off x="5630830" y="5759669"/>
              <a:ext cx="0" cy="1098331"/>
            </a:xfrm>
            <a:prstGeom prst="line">
              <a:avLst/>
            </a:prstGeom>
            <a:ln w="38100" cap="rnd">
              <a:gradFill>
                <a:gsLst>
                  <a:gs pos="0">
                    <a:schemeClr val="bg1">
                      <a:alpha val="18000"/>
                    </a:schemeClr>
                  </a:gs>
                  <a:gs pos="89000">
                    <a:schemeClr val="bg1">
                      <a:alpha val="0"/>
                    </a:schemeClr>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7EC06FF-89AE-4AEB-A0A4-93F7CE12E5BA}"/>
                </a:ext>
              </a:extLst>
            </p:cNvPr>
            <p:cNvCxnSpPr>
              <a:cxnSpLocks/>
            </p:cNvCxnSpPr>
            <p:nvPr/>
          </p:nvCxnSpPr>
          <p:spPr>
            <a:xfrm flipV="1">
              <a:off x="4917265" y="5759669"/>
              <a:ext cx="0" cy="1098331"/>
            </a:xfrm>
            <a:prstGeom prst="line">
              <a:avLst/>
            </a:prstGeom>
            <a:ln w="38100" cap="rnd">
              <a:gradFill>
                <a:gsLst>
                  <a:gs pos="0">
                    <a:schemeClr val="bg1">
                      <a:alpha val="18000"/>
                    </a:schemeClr>
                  </a:gs>
                  <a:gs pos="89000">
                    <a:schemeClr val="bg1">
                      <a:alpha val="0"/>
                    </a:schemeClr>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AD423F6-5CE7-4454-8764-07A323D4AE48}"/>
                </a:ext>
              </a:extLst>
            </p:cNvPr>
            <p:cNvCxnSpPr>
              <a:cxnSpLocks/>
            </p:cNvCxnSpPr>
            <p:nvPr/>
          </p:nvCxnSpPr>
          <p:spPr>
            <a:xfrm flipV="1">
              <a:off x="6344395" y="5759669"/>
              <a:ext cx="0" cy="1098331"/>
            </a:xfrm>
            <a:prstGeom prst="line">
              <a:avLst/>
            </a:prstGeom>
            <a:ln w="38100" cap="rnd">
              <a:gradFill>
                <a:gsLst>
                  <a:gs pos="0">
                    <a:schemeClr val="bg1">
                      <a:alpha val="18000"/>
                    </a:schemeClr>
                  </a:gs>
                  <a:gs pos="89000">
                    <a:schemeClr val="bg1">
                      <a:alpha val="0"/>
                    </a:schemeClr>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35BFFC-0C9F-4DE9-96EC-C77FD5A5CB83}"/>
                </a:ext>
              </a:extLst>
            </p:cNvPr>
            <p:cNvCxnSpPr>
              <a:cxnSpLocks/>
            </p:cNvCxnSpPr>
            <p:nvPr/>
          </p:nvCxnSpPr>
          <p:spPr>
            <a:xfrm flipV="1">
              <a:off x="7771524" y="5759669"/>
              <a:ext cx="0" cy="1098331"/>
            </a:xfrm>
            <a:prstGeom prst="line">
              <a:avLst/>
            </a:prstGeom>
            <a:ln w="38100" cap="rnd">
              <a:gradFill>
                <a:gsLst>
                  <a:gs pos="0">
                    <a:schemeClr val="bg1">
                      <a:alpha val="18000"/>
                    </a:schemeClr>
                  </a:gs>
                  <a:gs pos="89000">
                    <a:schemeClr val="bg1">
                      <a:alpha val="0"/>
                    </a:schemeClr>
                  </a:gs>
                </a:gsLst>
                <a:lin ang="5400000" scaled="1"/>
              </a:gradFill>
              <a:roun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F410F917-A11B-4FA2-BF6B-9019E7AE370C}"/>
                </a:ext>
              </a:extLst>
            </p:cNvPr>
            <p:cNvCxnSpPr>
              <a:cxnSpLocks/>
            </p:cNvCxnSpPr>
            <p:nvPr/>
          </p:nvCxnSpPr>
          <p:spPr>
            <a:xfrm flipV="1">
              <a:off x="7057960" y="5759669"/>
              <a:ext cx="0" cy="1098331"/>
            </a:xfrm>
            <a:prstGeom prst="line">
              <a:avLst/>
            </a:prstGeom>
            <a:ln w="38100" cap="rnd">
              <a:gradFill>
                <a:gsLst>
                  <a:gs pos="0">
                    <a:schemeClr val="bg1">
                      <a:alpha val="18000"/>
                    </a:schemeClr>
                  </a:gs>
                  <a:gs pos="89000">
                    <a:schemeClr val="bg1">
                      <a:alpha val="0"/>
                    </a:schemeClr>
                  </a:gs>
                </a:gsLst>
                <a:lin ang="5400000" scaled="1"/>
              </a:gradFill>
              <a:round/>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CE029A6B-73CF-40BA-85BD-075276F00A3A}"/>
              </a:ext>
            </a:extLst>
          </p:cNvPr>
          <p:cNvGrpSpPr/>
          <p:nvPr/>
        </p:nvGrpSpPr>
        <p:grpSpPr>
          <a:xfrm>
            <a:off x="4816507" y="4880315"/>
            <a:ext cx="4343045" cy="1"/>
            <a:chOff x="1523994" y="3509963"/>
            <a:chExt cx="16178966" cy="1"/>
          </a:xfrm>
        </p:grpSpPr>
        <p:cxnSp>
          <p:nvCxnSpPr>
            <p:cNvPr id="28" name="Straight Connector 27">
              <a:extLst>
                <a:ext uri="{FF2B5EF4-FFF2-40B4-BE49-F238E27FC236}">
                  <a16:creationId xmlns:a16="http://schemas.microsoft.com/office/drawing/2014/main" id="{9FD6CC8B-9C24-41CE-86BF-8BDD12DBCFEC}"/>
                </a:ext>
              </a:extLst>
            </p:cNvPr>
            <p:cNvCxnSpPr>
              <a:cxnSpLocks/>
            </p:cNvCxnSpPr>
            <p:nvPr/>
          </p:nvCxnSpPr>
          <p:spPr>
            <a:xfrm rot="10800000" flipH="1">
              <a:off x="2079810" y="3509963"/>
              <a:ext cx="15623150" cy="0"/>
            </a:xfrm>
            <a:prstGeom prst="line">
              <a:avLst/>
            </a:prstGeom>
            <a:ln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3D2EF69-4DDA-42C2-9508-58F4BCE1961C}"/>
                </a:ext>
              </a:extLst>
            </p:cNvPr>
            <p:cNvCxnSpPr>
              <a:cxnSpLocks/>
            </p:cNvCxnSpPr>
            <p:nvPr/>
          </p:nvCxnSpPr>
          <p:spPr>
            <a:xfrm>
              <a:off x="1523994" y="3509964"/>
              <a:ext cx="4340645" cy="0"/>
            </a:xfrm>
            <a:prstGeom prst="line">
              <a:avLst/>
            </a:prstGeom>
            <a:ln w="63500" cap="rnd">
              <a:solidFill>
                <a:schemeClr val="accent3"/>
              </a:solidFill>
              <a:round/>
            </a:ln>
          </p:spPr>
          <p:style>
            <a:lnRef idx="1">
              <a:schemeClr val="accent1"/>
            </a:lnRef>
            <a:fillRef idx="0">
              <a:schemeClr val="accent1"/>
            </a:fillRef>
            <a:effectRef idx="0">
              <a:schemeClr val="accent1"/>
            </a:effectRef>
            <a:fontRef idx="minor">
              <a:schemeClr val="tx1"/>
            </a:fontRef>
          </p:style>
        </p:cxnSp>
      </p:grpSp>
      <p:grpSp>
        <p:nvGrpSpPr>
          <p:cNvPr id="50" name="Group 49">
            <a:extLst>
              <a:ext uri="{FF2B5EF4-FFF2-40B4-BE49-F238E27FC236}">
                <a16:creationId xmlns:a16="http://schemas.microsoft.com/office/drawing/2014/main" id="{4570BDB4-B01F-4A41-A05F-100B1357D121}"/>
              </a:ext>
            </a:extLst>
          </p:cNvPr>
          <p:cNvGrpSpPr/>
          <p:nvPr/>
        </p:nvGrpSpPr>
        <p:grpSpPr>
          <a:xfrm>
            <a:off x="2607136" y="2579683"/>
            <a:ext cx="1736264" cy="1590938"/>
            <a:chOff x="2676525" y="1463676"/>
            <a:chExt cx="360363" cy="330200"/>
          </a:xfrm>
          <a:solidFill>
            <a:schemeClr val="accent4"/>
          </a:solidFill>
        </p:grpSpPr>
        <p:sp>
          <p:nvSpPr>
            <p:cNvPr id="51" name="Freeform 170">
              <a:extLst>
                <a:ext uri="{FF2B5EF4-FFF2-40B4-BE49-F238E27FC236}">
                  <a16:creationId xmlns:a16="http://schemas.microsoft.com/office/drawing/2014/main" id="{F0743916-5B16-4F11-8C10-8F3C475A6D86}"/>
                </a:ext>
              </a:extLst>
            </p:cNvPr>
            <p:cNvSpPr>
              <a:spLocks noEditPoints="1"/>
            </p:cNvSpPr>
            <p:nvPr/>
          </p:nvSpPr>
          <p:spPr bwMode="auto">
            <a:xfrm>
              <a:off x="2676525" y="1463676"/>
              <a:ext cx="360363" cy="211138"/>
            </a:xfrm>
            <a:custGeom>
              <a:avLst/>
              <a:gdLst>
                <a:gd name="T0" fmla="*/ 538 w 1360"/>
                <a:gd name="T1" fmla="*/ 793 h 793"/>
                <a:gd name="T2" fmla="*/ 538 w 1360"/>
                <a:gd name="T3" fmla="*/ 793 h 793"/>
                <a:gd name="T4" fmla="*/ 532 w 1360"/>
                <a:gd name="T5" fmla="*/ 793 h 793"/>
                <a:gd name="T6" fmla="*/ 527 w 1360"/>
                <a:gd name="T7" fmla="*/ 790 h 793"/>
                <a:gd name="T8" fmla="*/ 17 w 1360"/>
                <a:gd name="T9" fmla="*/ 593 h 793"/>
                <a:gd name="T10" fmla="*/ 17 w 1360"/>
                <a:gd name="T11" fmla="*/ 593 h 793"/>
                <a:gd name="T12" fmla="*/ 14 w 1360"/>
                <a:gd name="T13" fmla="*/ 590 h 793"/>
                <a:gd name="T14" fmla="*/ 10 w 1360"/>
                <a:gd name="T15" fmla="*/ 588 h 793"/>
                <a:gd name="T16" fmla="*/ 7 w 1360"/>
                <a:gd name="T17" fmla="*/ 585 h 793"/>
                <a:gd name="T18" fmla="*/ 5 w 1360"/>
                <a:gd name="T19" fmla="*/ 582 h 793"/>
                <a:gd name="T20" fmla="*/ 2 w 1360"/>
                <a:gd name="T21" fmla="*/ 578 h 793"/>
                <a:gd name="T22" fmla="*/ 1 w 1360"/>
                <a:gd name="T23" fmla="*/ 575 h 793"/>
                <a:gd name="T24" fmla="*/ 0 w 1360"/>
                <a:gd name="T25" fmla="*/ 570 h 793"/>
                <a:gd name="T26" fmla="*/ 0 w 1360"/>
                <a:gd name="T27" fmla="*/ 566 h 793"/>
                <a:gd name="T28" fmla="*/ 0 w 1360"/>
                <a:gd name="T29" fmla="*/ 566 h 793"/>
                <a:gd name="T30" fmla="*/ 0 w 1360"/>
                <a:gd name="T31" fmla="*/ 562 h 793"/>
                <a:gd name="T32" fmla="*/ 1 w 1360"/>
                <a:gd name="T33" fmla="*/ 558 h 793"/>
                <a:gd name="T34" fmla="*/ 2 w 1360"/>
                <a:gd name="T35" fmla="*/ 554 h 793"/>
                <a:gd name="T36" fmla="*/ 4 w 1360"/>
                <a:gd name="T37" fmla="*/ 550 h 793"/>
                <a:gd name="T38" fmla="*/ 7 w 1360"/>
                <a:gd name="T39" fmla="*/ 547 h 793"/>
                <a:gd name="T40" fmla="*/ 10 w 1360"/>
                <a:gd name="T41" fmla="*/ 544 h 793"/>
                <a:gd name="T42" fmla="*/ 13 w 1360"/>
                <a:gd name="T43" fmla="*/ 542 h 793"/>
                <a:gd name="T44" fmla="*/ 17 w 1360"/>
                <a:gd name="T45" fmla="*/ 540 h 793"/>
                <a:gd name="T46" fmla="*/ 1320 w 1360"/>
                <a:gd name="T47" fmla="*/ 2 h 793"/>
                <a:gd name="T48" fmla="*/ 1320 w 1360"/>
                <a:gd name="T49" fmla="*/ 2 h 793"/>
                <a:gd name="T50" fmla="*/ 1325 w 1360"/>
                <a:gd name="T51" fmla="*/ 0 h 793"/>
                <a:gd name="T52" fmla="*/ 1330 w 1360"/>
                <a:gd name="T53" fmla="*/ 0 h 793"/>
                <a:gd name="T54" fmla="*/ 1335 w 1360"/>
                <a:gd name="T55" fmla="*/ 0 h 793"/>
                <a:gd name="T56" fmla="*/ 1341 w 1360"/>
                <a:gd name="T57" fmla="*/ 1 h 793"/>
                <a:gd name="T58" fmla="*/ 1345 w 1360"/>
                <a:gd name="T59" fmla="*/ 3 h 793"/>
                <a:gd name="T60" fmla="*/ 1349 w 1360"/>
                <a:gd name="T61" fmla="*/ 5 h 793"/>
                <a:gd name="T62" fmla="*/ 1353 w 1360"/>
                <a:gd name="T63" fmla="*/ 9 h 793"/>
                <a:gd name="T64" fmla="*/ 1356 w 1360"/>
                <a:gd name="T65" fmla="*/ 13 h 793"/>
                <a:gd name="T66" fmla="*/ 1356 w 1360"/>
                <a:gd name="T67" fmla="*/ 13 h 793"/>
                <a:gd name="T68" fmla="*/ 1358 w 1360"/>
                <a:gd name="T69" fmla="*/ 17 h 793"/>
                <a:gd name="T70" fmla="*/ 1360 w 1360"/>
                <a:gd name="T71" fmla="*/ 22 h 793"/>
                <a:gd name="T72" fmla="*/ 1360 w 1360"/>
                <a:gd name="T73" fmla="*/ 27 h 793"/>
                <a:gd name="T74" fmla="*/ 1360 w 1360"/>
                <a:gd name="T75" fmla="*/ 31 h 793"/>
                <a:gd name="T76" fmla="*/ 1359 w 1360"/>
                <a:gd name="T77" fmla="*/ 36 h 793"/>
                <a:gd name="T78" fmla="*/ 1357 w 1360"/>
                <a:gd name="T79" fmla="*/ 41 h 793"/>
                <a:gd name="T80" fmla="*/ 1355 w 1360"/>
                <a:gd name="T81" fmla="*/ 45 h 793"/>
                <a:gd name="T82" fmla="*/ 1351 w 1360"/>
                <a:gd name="T83" fmla="*/ 48 h 793"/>
                <a:gd name="T84" fmla="*/ 558 w 1360"/>
                <a:gd name="T85" fmla="*/ 785 h 793"/>
                <a:gd name="T86" fmla="*/ 558 w 1360"/>
                <a:gd name="T87" fmla="*/ 785 h 793"/>
                <a:gd name="T88" fmla="*/ 553 w 1360"/>
                <a:gd name="T89" fmla="*/ 788 h 793"/>
                <a:gd name="T90" fmla="*/ 549 w 1360"/>
                <a:gd name="T91" fmla="*/ 790 h 793"/>
                <a:gd name="T92" fmla="*/ 543 w 1360"/>
                <a:gd name="T93" fmla="*/ 793 h 793"/>
                <a:gd name="T94" fmla="*/ 538 w 1360"/>
                <a:gd name="T95" fmla="*/ 793 h 793"/>
                <a:gd name="T96" fmla="*/ 538 w 1360"/>
                <a:gd name="T97" fmla="*/ 793 h 793"/>
                <a:gd name="T98" fmla="*/ 104 w 1360"/>
                <a:gd name="T99" fmla="*/ 565 h 793"/>
                <a:gd name="T100" fmla="*/ 531 w 1360"/>
                <a:gd name="T101" fmla="*/ 732 h 793"/>
                <a:gd name="T102" fmla="*/ 1197 w 1360"/>
                <a:gd name="T103" fmla="*/ 114 h 793"/>
                <a:gd name="T104" fmla="*/ 104 w 1360"/>
                <a:gd name="T105" fmla="*/ 565 h 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60" h="793">
                  <a:moveTo>
                    <a:pt x="538" y="793"/>
                  </a:moveTo>
                  <a:lnTo>
                    <a:pt x="538" y="793"/>
                  </a:lnTo>
                  <a:lnTo>
                    <a:pt x="532" y="793"/>
                  </a:lnTo>
                  <a:lnTo>
                    <a:pt x="527" y="790"/>
                  </a:lnTo>
                  <a:lnTo>
                    <a:pt x="17" y="593"/>
                  </a:lnTo>
                  <a:lnTo>
                    <a:pt x="17" y="593"/>
                  </a:lnTo>
                  <a:lnTo>
                    <a:pt x="14" y="590"/>
                  </a:lnTo>
                  <a:lnTo>
                    <a:pt x="10" y="588"/>
                  </a:lnTo>
                  <a:lnTo>
                    <a:pt x="7" y="585"/>
                  </a:lnTo>
                  <a:lnTo>
                    <a:pt x="5" y="582"/>
                  </a:lnTo>
                  <a:lnTo>
                    <a:pt x="2" y="578"/>
                  </a:lnTo>
                  <a:lnTo>
                    <a:pt x="1" y="575"/>
                  </a:lnTo>
                  <a:lnTo>
                    <a:pt x="0" y="570"/>
                  </a:lnTo>
                  <a:lnTo>
                    <a:pt x="0" y="566"/>
                  </a:lnTo>
                  <a:lnTo>
                    <a:pt x="0" y="566"/>
                  </a:lnTo>
                  <a:lnTo>
                    <a:pt x="0" y="562"/>
                  </a:lnTo>
                  <a:lnTo>
                    <a:pt x="1" y="558"/>
                  </a:lnTo>
                  <a:lnTo>
                    <a:pt x="2" y="554"/>
                  </a:lnTo>
                  <a:lnTo>
                    <a:pt x="4" y="550"/>
                  </a:lnTo>
                  <a:lnTo>
                    <a:pt x="7" y="547"/>
                  </a:lnTo>
                  <a:lnTo>
                    <a:pt x="10" y="544"/>
                  </a:lnTo>
                  <a:lnTo>
                    <a:pt x="13" y="542"/>
                  </a:lnTo>
                  <a:lnTo>
                    <a:pt x="17" y="540"/>
                  </a:lnTo>
                  <a:lnTo>
                    <a:pt x="1320" y="2"/>
                  </a:lnTo>
                  <a:lnTo>
                    <a:pt x="1320" y="2"/>
                  </a:lnTo>
                  <a:lnTo>
                    <a:pt x="1325" y="0"/>
                  </a:lnTo>
                  <a:lnTo>
                    <a:pt x="1330" y="0"/>
                  </a:lnTo>
                  <a:lnTo>
                    <a:pt x="1335" y="0"/>
                  </a:lnTo>
                  <a:lnTo>
                    <a:pt x="1341" y="1"/>
                  </a:lnTo>
                  <a:lnTo>
                    <a:pt x="1345" y="3"/>
                  </a:lnTo>
                  <a:lnTo>
                    <a:pt x="1349" y="5"/>
                  </a:lnTo>
                  <a:lnTo>
                    <a:pt x="1353" y="9"/>
                  </a:lnTo>
                  <a:lnTo>
                    <a:pt x="1356" y="13"/>
                  </a:lnTo>
                  <a:lnTo>
                    <a:pt x="1356" y="13"/>
                  </a:lnTo>
                  <a:lnTo>
                    <a:pt x="1358" y="17"/>
                  </a:lnTo>
                  <a:lnTo>
                    <a:pt x="1360" y="22"/>
                  </a:lnTo>
                  <a:lnTo>
                    <a:pt x="1360" y="27"/>
                  </a:lnTo>
                  <a:lnTo>
                    <a:pt x="1360" y="31"/>
                  </a:lnTo>
                  <a:lnTo>
                    <a:pt x="1359" y="36"/>
                  </a:lnTo>
                  <a:lnTo>
                    <a:pt x="1357" y="41"/>
                  </a:lnTo>
                  <a:lnTo>
                    <a:pt x="1355" y="45"/>
                  </a:lnTo>
                  <a:lnTo>
                    <a:pt x="1351" y="48"/>
                  </a:lnTo>
                  <a:lnTo>
                    <a:pt x="558" y="785"/>
                  </a:lnTo>
                  <a:lnTo>
                    <a:pt x="558" y="785"/>
                  </a:lnTo>
                  <a:lnTo>
                    <a:pt x="553" y="788"/>
                  </a:lnTo>
                  <a:lnTo>
                    <a:pt x="549" y="790"/>
                  </a:lnTo>
                  <a:lnTo>
                    <a:pt x="543" y="793"/>
                  </a:lnTo>
                  <a:lnTo>
                    <a:pt x="538" y="793"/>
                  </a:lnTo>
                  <a:lnTo>
                    <a:pt x="538" y="793"/>
                  </a:lnTo>
                  <a:close/>
                  <a:moveTo>
                    <a:pt x="104" y="565"/>
                  </a:moveTo>
                  <a:lnTo>
                    <a:pt x="531" y="732"/>
                  </a:lnTo>
                  <a:lnTo>
                    <a:pt x="1197" y="114"/>
                  </a:lnTo>
                  <a:lnTo>
                    <a:pt x="104" y="565"/>
                  </a:lnTo>
                  <a:close/>
                </a:path>
              </a:pathLst>
            </a:custGeom>
            <a:solidFill>
              <a:schemeClr val="accent4"/>
            </a:solidFill>
            <a:effectLst>
              <a:outerShdw dist="101600" dir="5400000" algn="t" rotWithShape="0">
                <a:prstClr val="black">
                  <a:alpha val="20000"/>
                </a:prstClr>
              </a:outerShdw>
            </a:effectLst>
          </p:spPr>
          <p:txBody>
            <a:bodyPr vert="horz" lIns="0" tIns="0" rIns="0" bIns="0" rtlCol="0" anchor="ctr">
              <a:normAutofit/>
            </a:bodyPr>
            <a:lstStyle/>
            <a:p>
              <a:pPr algn="ctr">
                <a:lnSpc>
                  <a:spcPct val="90000"/>
                </a:lnSpc>
                <a:spcBef>
                  <a:spcPts val="1000"/>
                </a:spcBef>
                <a:buFont typeface="Arial" panose="020B0604020202020204" pitchFamily="34" charset="0"/>
                <a:buNone/>
              </a:pPr>
              <a:endParaRPr lang="en-US" sz="1600" b="1">
                <a:solidFill>
                  <a:schemeClr val="bg1"/>
                </a:solidFill>
                <a:latin typeface="+mj-lt"/>
                <a:cs typeface="Arabic Typesetting" panose="03020402040406030203" pitchFamily="66" charset="-78"/>
              </a:endParaRPr>
            </a:p>
          </p:txBody>
        </p:sp>
        <p:sp>
          <p:nvSpPr>
            <p:cNvPr id="52" name="Freeform 171">
              <a:extLst>
                <a:ext uri="{FF2B5EF4-FFF2-40B4-BE49-F238E27FC236}">
                  <a16:creationId xmlns:a16="http://schemas.microsoft.com/office/drawing/2014/main" id="{3118733D-E480-4D6D-BB74-230954BC41DA}"/>
                </a:ext>
              </a:extLst>
            </p:cNvPr>
            <p:cNvSpPr>
              <a:spLocks noEditPoints="1"/>
            </p:cNvSpPr>
            <p:nvPr/>
          </p:nvSpPr>
          <p:spPr bwMode="auto">
            <a:xfrm>
              <a:off x="2811463" y="1463676"/>
              <a:ext cx="225425" cy="293688"/>
            </a:xfrm>
            <a:custGeom>
              <a:avLst/>
              <a:gdLst>
                <a:gd name="T0" fmla="*/ 595 w 850"/>
                <a:gd name="T1" fmla="*/ 1105 h 1105"/>
                <a:gd name="T2" fmla="*/ 595 w 850"/>
                <a:gd name="T3" fmla="*/ 1105 h 1105"/>
                <a:gd name="T4" fmla="*/ 588 w 850"/>
                <a:gd name="T5" fmla="*/ 1104 h 1105"/>
                <a:gd name="T6" fmla="*/ 581 w 850"/>
                <a:gd name="T7" fmla="*/ 1102 h 1105"/>
                <a:gd name="T8" fmla="*/ 14 w 850"/>
                <a:gd name="T9" fmla="*/ 789 h 1105"/>
                <a:gd name="T10" fmla="*/ 14 w 850"/>
                <a:gd name="T11" fmla="*/ 789 h 1105"/>
                <a:gd name="T12" fmla="*/ 9 w 850"/>
                <a:gd name="T13" fmla="*/ 785 h 1105"/>
                <a:gd name="T14" fmla="*/ 4 w 850"/>
                <a:gd name="T15" fmla="*/ 780 h 1105"/>
                <a:gd name="T16" fmla="*/ 1 w 850"/>
                <a:gd name="T17" fmla="*/ 774 h 1105"/>
                <a:gd name="T18" fmla="*/ 0 w 850"/>
                <a:gd name="T19" fmla="*/ 768 h 1105"/>
                <a:gd name="T20" fmla="*/ 0 w 850"/>
                <a:gd name="T21" fmla="*/ 768 h 1105"/>
                <a:gd name="T22" fmla="*/ 0 w 850"/>
                <a:gd name="T23" fmla="*/ 761 h 1105"/>
                <a:gd name="T24" fmla="*/ 1 w 850"/>
                <a:gd name="T25" fmla="*/ 755 h 1105"/>
                <a:gd name="T26" fmla="*/ 4 w 850"/>
                <a:gd name="T27" fmla="*/ 749 h 1105"/>
                <a:gd name="T28" fmla="*/ 9 w 850"/>
                <a:gd name="T29" fmla="*/ 744 h 1105"/>
                <a:gd name="T30" fmla="*/ 802 w 850"/>
                <a:gd name="T31" fmla="*/ 7 h 1105"/>
                <a:gd name="T32" fmla="*/ 802 w 850"/>
                <a:gd name="T33" fmla="*/ 7 h 1105"/>
                <a:gd name="T34" fmla="*/ 806 w 850"/>
                <a:gd name="T35" fmla="*/ 4 h 1105"/>
                <a:gd name="T36" fmla="*/ 810 w 850"/>
                <a:gd name="T37" fmla="*/ 2 h 1105"/>
                <a:gd name="T38" fmla="*/ 814 w 850"/>
                <a:gd name="T39" fmla="*/ 1 h 1105"/>
                <a:gd name="T40" fmla="*/ 818 w 850"/>
                <a:gd name="T41" fmla="*/ 0 h 1105"/>
                <a:gd name="T42" fmla="*/ 822 w 850"/>
                <a:gd name="T43" fmla="*/ 0 h 1105"/>
                <a:gd name="T44" fmla="*/ 828 w 850"/>
                <a:gd name="T45" fmla="*/ 0 h 1105"/>
                <a:gd name="T46" fmla="*/ 832 w 850"/>
                <a:gd name="T47" fmla="*/ 2 h 1105"/>
                <a:gd name="T48" fmla="*/ 836 w 850"/>
                <a:gd name="T49" fmla="*/ 3 h 1105"/>
                <a:gd name="T50" fmla="*/ 836 w 850"/>
                <a:gd name="T51" fmla="*/ 3 h 1105"/>
                <a:gd name="T52" fmla="*/ 840 w 850"/>
                <a:gd name="T53" fmla="*/ 6 h 1105"/>
                <a:gd name="T54" fmla="*/ 843 w 850"/>
                <a:gd name="T55" fmla="*/ 9 h 1105"/>
                <a:gd name="T56" fmla="*/ 846 w 850"/>
                <a:gd name="T57" fmla="*/ 13 h 1105"/>
                <a:gd name="T58" fmla="*/ 848 w 850"/>
                <a:gd name="T59" fmla="*/ 16 h 1105"/>
                <a:gd name="T60" fmla="*/ 849 w 850"/>
                <a:gd name="T61" fmla="*/ 21 h 1105"/>
                <a:gd name="T62" fmla="*/ 850 w 850"/>
                <a:gd name="T63" fmla="*/ 25 h 1105"/>
                <a:gd name="T64" fmla="*/ 850 w 850"/>
                <a:gd name="T65" fmla="*/ 29 h 1105"/>
                <a:gd name="T66" fmla="*/ 850 w 850"/>
                <a:gd name="T67" fmla="*/ 34 h 1105"/>
                <a:gd name="T68" fmla="*/ 622 w 850"/>
                <a:gd name="T69" fmla="*/ 1082 h 1105"/>
                <a:gd name="T70" fmla="*/ 622 w 850"/>
                <a:gd name="T71" fmla="*/ 1082 h 1105"/>
                <a:gd name="T72" fmla="*/ 620 w 850"/>
                <a:gd name="T73" fmla="*/ 1088 h 1105"/>
                <a:gd name="T74" fmla="*/ 617 w 850"/>
                <a:gd name="T75" fmla="*/ 1095 h 1105"/>
                <a:gd name="T76" fmla="*/ 612 w 850"/>
                <a:gd name="T77" fmla="*/ 1099 h 1105"/>
                <a:gd name="T78" fmla="*/ 606 w 850"/>
                <a:gd name="T79" fmla="*/ 1102 h 1105"/>
                <a:gd name="T80" fmla="*/ 606 w 850"/>
                <a:gd name="T81" fmla="*/ 1102 h 1105"/>
                <a:gd name="T82" fmla="*/ 601 w 850"/>
                <a:gd name="T83" fmla="*/ 1104 h 1105"/>
                <a:gd name="T84" fmla="*/ 595 w 850"/>
                <a:gd name="T85" fmla="*/ 1105 h 1105"/>
                <a:gd name="T86" fmla="*/ 595 w 850"/>
                <a:gd name="T87" fmla="*/ 1105 h 1105"/>
                <a:gd name="T88" fmla="*/ 76 w 850"/>
                <a:gd name="T89" fmla="*/ 758 h 1105"/>
                <a:gd name="T90" fmla="*/ 575 w 850"/>
                <a:gd name="T91" fmla="*/ 1033 h 1105"/>
                <a:gd name="T92" fmla="*/ 775 w 850"/>
                <a:gd name="T93" fmla="*/ 110 h 1105"/>
                <a:gd name="T94" fmla="*/ 76 w 850"/>
                <a:gd name="T95" fmla="*/ 758 h 1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50" h="1105">
                  <a:moveTo>
                    <a:pt x="595" y="1105"/>
                  </a:moveTo>
                  <a:lnTo>
                    <a:pt x="595" y="1105"/>
                  </a:lnTo>
                  <a:lnTo>
                    <a:pt x="588" y="1104"/>
                  </a:lnTo>
                  <a:lnTo>
                    <a:pt x="581" y="1102"/>
                  </a:lnTo>
                  <a:lnTo>
                    <a:pt x="14" y="789"/>
                  </a:lnTo>
                  <a:lnTo>
                    <a:pt x="14" y="789"/>
                  </a:lnTo>
                  <a:lnTo>
                    <a:pt x="9" y="785"/>
                  </a:lnTo>
                  <a:lnTo>
                    <a:pt x="4" y="780"/>
                  </a:lnTo>
                  <a:lnTo>
                    <a:pt x="1" y="774"/>
                  </a:lnTo>
                  <a:lnTo>
                    <a:pt x="0" y="768"/>
                  </a:lnTo>
                  <a:lnTo>
                    <a:pt x="0" y="768"/>
                  </a:lnTo>
                  <a:lnTo>
                    <a:pt x="0" y="761"/>
                  </a:lnTo>
                  <a:lnTo>
                    <a:pt x="1" y="755"/>
                  </a:lnTo>
                  <a:lnTo>
                    <a:pt x="4" y="749"/>
                  </a:lnTo>
                  <a:lnTo>
                    <a:pt x="9" y="744"/>
                  </a:lnTo>
                  <a:lnTo>
                    <a:pt x="802" y="7"/>
                  </a:lnTo>
                  <a:lnTo>
                    <a:pt x="802" y="7"/>
                  </a:lnTo>
                  <a:lnTo>
                    <a:pt x="806" y="4"/>
                  </a:lnTo>
                  <a:lnTo>
                    <a:pt x="810" y="2"/>
                  </a:lnTo>
                  <a:lnTo>
                    <a:pt x="814" y="1"/>
                  </a:lnTo>
                  <a:lnTo>
                    <a:pt x="818" y="0"/>
                  </a:lnTo>
                  <a:lnTo>
                    <a:pt x="822" y="0"/>
                  </a:lnTo>
                  <a:lnTo>
                    <a:pt x="828" y="0"/>
                  </a:lnTo>
                  <a:lnTo>
                    <a:pt x="832" y="2"/>
                  </a:lnTo>
                  <a:lnTo>
                    <a:pt x="836" y="3"/>
                  </a:lnTo>
                  <a:lnTo>
                    <a:pt x="836" y="3"/>
                  </a:lnTo>
                  <a:lnTo>
                    <a:pt x="840" y="6"/>
                  </a:lnTo>
                  <a:lnTo>
                    <a:pt x="843" y="9"/>
                  </a:lnTo>
                  <a:lnTo>
                    <a:pt x="846" y="13"/>
                  </a:lnTo>
                  <a:lnTo>
                    <a:pt x="848" y="16"/>
                  </a:lnTo>
                  <a:lnTo>
                    <a:pt x="849" y="21"/>
                  </a:lnTo>
                  <a:lnTo>
                    <a:pt x="850" y="25"/>
                  </a:lnTo>
                  <a:lnTo>
                    <a:pt x="850" y="29"/>
                  </a:lnTo>
                  <a:lnTo>
                    <a:pt x="850" y="34"/>
                  </a:lnTo>
                  <a:lnTo>
                    <a:pt x="622" y="1082"/>
                  </a:lnTo>
                  <a:lnTo>
                    <a:pt x="622" y="1082"/>
                  </a:lnTo>
                  <a:lnTo>
                    <a:pt x="620" y="1088"/>
                  </a:lnTo>
                  <a:lnTo>
                    <a:pt x="617" y="1095"/>
                  </a:lnTo>
                  <a:lnTo>
                    <a:pt x="612" y="1099"/>
                  </a:lnTo>
                  <a:lnTo>
                    <a:pt x="606" y="1102"/>
                  </a:lnTo>
                  <a:lnTo>
                    <a:pt x="606" y="1102"/>
                  </a:lnTo>
                  <a:lnTo>
                    <a:pt x="601" y="1104"/>
                  </a:lnTo>
                  <a:lnTo>
                    <a:pt x="595" y="1105"/>
                  </a:lnTo>
                  <a:lnTo>
                    <a:pt x="595" y="1105"/>
                  </a:lnTo>
                  <a:close/>
                  <a:moveTo>
                    <a:pt x="76" y="758"/>
                  </a:moveTo>
                  <a:lnTo>
                    <a:pt x="575" y="1033"/>
                  </a:lnTo>
                  <a:lnTo>
                    <a:pt x="775" y="110"/>
                  </a:lnTo>
                  <a:lnTo>
                    <a:pt x="76" y="758"/>
                  </a:lnTo>
                  <a:close/>
                </a:path>
              </a:pathLst>
            </a:custGeom>
            <a:solidFill>
              <a:schemeClr val="accent4"/>
            </a:solidFill>
            <a:effectLst>
              <a:outerShdw dist="101600" dir="5400000" algn="t" rotWithShape="0">
                <a:prstClr val="black">
                  <a:alpha val="20000"/>
                </a:prstClr>
              </a:outerShdw>
            </a:effectLst>
          </p:spPr>
          <p:txBody>
            <a:bodyPr vert="horz" lIns="0" tIns="0" rIns="0" bIns="0" rtlCol="0" anchor="ctr">
              <a:normAutofit/>
            </a:bodyPr>
            <a:lstStyle/>
            <a:p>
              <a:pPr algn="ctr">
                <a:lnSpc>
                  <a:spcPct val="90000"/>
                </a:lnSpc>
                <a:spcBef>
                  <a:spcPts val="1000"/>
                </a:spcBef>
                <a:buFont typeface="Arial" panose="020B0604020202020204" pitchFamily="34" charset="0"/>
                <a:buNone/>
              </a:pPr>
              <a:endParaRPr lang="en-US" sz="1600" b="1">
                <a:solidFill>
                  <a:schemeClr val="bg1"/>
                </a:solidFill>
                <a:latin typeface="+mj-lt"/>
                <a:cs typeface="Arabic Typesetting" panose="03020402040406030203" pitchFamily="66" charset="-78"/>
              </a:endParaRPr>
            </a:p>
          </p:txBody>
        </p:sp>
        <p:sp>
          <p:nvSpPr>
            <p:cNvPr id="53" name="Freeform 172">
              <a:extLst>
                <a:ext uri="{FF2B5EF4-FFF2-40B4-BE49-F238E27FC236}">
                  <a16:creationId xmlns:a16="http://schemas.microsoft.com/office/drawing/2014/main" id="{B5AAFD2E-D4BB-4B4B-A300-6DD54A1046C3}"/>
                </a:ext>
              </a:extLst>
            </p:cNvPr>
            <p:cNvSpPr>
              <a:spLocks/>
            </p:cNvSpPr>
            <p:nvPr/>
          </p:nvSpPr>
          <p:spPr bwMode="auto">
            <a:xfrm>
              <a:off x="2811463" y="1666876"/>
              <a:ext cx="66675" cy="127000"/>
            </a:xfrm>
            <a:custGeom>
              <a:avLst/>
              <a:gdLst>
                <a:gd name="T0" fmla="*/ 28 w 251"/>
                <a:gd name="T1" fmla="*/ 482 h 482"/>
                <a:gd name="T2" fmla="*/ 28 w 251"/>
                <a:gd name="T3" fmla="*/ 482 h 482"/>
                <a:gd name="T4" fmla="*/ 20 w 251"/>
                <a:gd name="T5" fmla="*/ 481 h 482"/>
                <a:gd name="T6" fmla="*/ 20 w 251"/>
                <a:gd name="T7" fmla="*/ 481 h 482"/>
                <a:gd name="T8" fmla="*/ 16 w 251"/>
                <a:gd name="T9" fmla="*/ 480 h 482"/>
                <a:gd name="T10" fmla="*/ 12 w 251"/>
                <a:gd name="T11" fmla="*/ 477 h 482"/>
                <a:gd name="T12" fmla="*/ 8 w 251"/>
                <a:gd name="T13" fmla="*/ 475 h 482"/>
                <a:gd name="T14" fmla="*/ 5 w 251"/>
                <a:gd name="T15" fmla="*/ 471 h 482"/>
                <a:gd name="T16" fmla="*/ 3 w 251"/>
                <a:gd name="T17" fmla="*/ 467 h 482"/>
                <a:gd name="T18" fmla="*/ 1 w 251"/>
                <a:gd name="T19" fmla="*/ 463 h 482"/>
                <a:gd name="T20" fmla="*/ 0 w 251"/>
                <a:gd name="T21" fmla="*/ 459 h 482"/>
                <a:gd name="T22" fmla="*/ 0 w 251"/>
                <a:gd name="T23" fmla="*/ 454 h 482"/>
                <a:gd name="T24" fmla="*/ 0 w 251"/>
                <a:gd name="T25" fmla="*/ 0 h 482"/>
                <a:gd name="T26" fmla="*/ 57 w 251"/>
                <a:gd name="T27" fmla="*/ 0 h 482"/>
                <a:gd name="T28" fmla="*/ 57 w 251"/>
                <a:gd name="T29" fmla="*/ 349 h 482"/>
                <a:gd name="T30" fmla="*/ 202 w 251"/>
                <a:gd name="T31" fmla="*/ 99 h 482"/>
                <a:gd name="T32" fmla="*/ 251 w 251"/>
                <a:gd name="T33" fmla="*/ 129 h 482"/>
                <a:gd name="T34" fmla="*/ 53 w 251"/>
                <a:gd name="T35" fmla="*/ 468 h 482"/>
                <a:gd name="T36" fmla="*/ 53 w 251"/>
                <a:gd name="T37" fmla="*/ 468 h 482"/>
                <a:gd name="T38" fmla="*/ 48 w 251"/>
                <a:gd name="T39" fmla="*/ 474 h 482"/>
                <a:gd name="T40" fmla="*/ 42 w 251"/>
                <a:gd name="T41" fmla="*/ 479 h 482"/>
                <a:gd name="T42" fmla="*/ 36 w 251"/>
                <a:gd name="T43" fmla="*/ 481 h 482"/>
                <a:gd name="T44" fmla="*/ 28 w 251"/>
                <a:gd name="T45" fmla="*/ 482 h 482"/>
                <a:gd name="T46" fmla="*/ 28 w 251"/>
                <a:gd name="T47" fmla="*/ 482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1" h="482">
                  <a:moveTo>
                    <a:pt x="28" y="482"/>
                  </a:moveTo>
                  <a:lnTo>
                    <a:pt x="28" y="482"/>
                  </a:lnTo>
                  <a:lnTo>
                    <a:pt x="20" y="481"/>
                  </a:lnTo>
                  <a:lnTo>
                    <a:pt x="20" y="481"/>
                  </a:lnTo>
                  <a:lnTo>
                    <a:pt x="16" y="480"/>
                  </a:lnTo>
                  <a:lnTo>
                    <a:pt x="12" y="477"/>
                  </a:lnTo>
                  <a:lnTo>
                    <a:pt x="8" y="475"/>
                  </a:lnTo>
                  <a:lnTo>
                    <a:pt x="5" y="471"/>
                  </a:lnTo>
                  <a:lnTo>
                    <a:pt x="3" y="467"/>
                  </a:lnTo>
                  <a:lnTo>
                    <a:pt x="1" y="463"/>
                  </a:lnTo>
                  <a:lnTo>
                    <a:pt x="0" y="459"/>
                  </a:lnTo>
                  <a:lnTo>
                    <a:pt x="0" y="454"/>
                  </a:lnTo>
                  <a:lnTo>
                    <a:pt x="0" y="0"/>
                  </a:lnTo>
                  <a:lnTo>
                    <a:pt x="57" y="0"/>
                  </a:lnTo>
                  <a:lnTo>
                    <a:pt x="57" y="349"/>
                  </a:lnTo>
                  <a:lnTo>
                    <a:pt x="202" y="99"/>
                  </a:lnTo>
                  <a:lnTo>
                    <a:pt x="251" y="129"/>
                  </a:lnTo>
                  <a:lnTo>
                    <a:pt x="53" y="468"/>
                  </a:lnTo>
                  <a:lnTo>
                    <a:pt x="53" y="468"/>
                  </a:lnTo>
                  <a:lnTo>
                    <a:pt x="48" y="474"/>
                  </a:lnTo>
                  <a:lnTo>
                    <a:pt x="42" y="479"/>
                  </a:lnTo>
                  <a:lnTo>
                    <a:pt x="36" y="481"/>
                  </a:lnTo>
                  <a:lnTo>
                    <a:pt x="28" y="482"/>
                  </a:lnTo>
                  <a:lnTo>
                    <a:pt x="28" y="482"/>
                  </a:lnTo>
                  <a:close/>
                </a:path>
              </a:pathLst>
            </a:custGeom>
            <a:solidFill>
              <a:schemeClr val="accent4"/>
            </a:solidFill>
            <a:effectLst>
              <a:outerShdw dist="101600" dir="5400000" algn="t" rotWithShape="0">
                <a:prstClr val="black">
                  <a:alpha val="20000"/>
                </a:prstClr>
              </a:outerShdw>
            </a:effectLst>
          </p:spPr>
          <p:txBody>
            <a:bodyPr vert="horz" lIns="0" tIns="0" rIns="0" bIns="0" rtlCol="0" anchor="ctr">
              <a:normAutofit/>
            </a:bodyPr>
            <a:lstStyle/>
            <a:p>
              <a:pPr algn="ctr">
                <a:lnSpc>
                  <a:spcPct val="90000"/>
                </a:lnSpc>
                <a:spcBef>
                  <a:spcPts val="1000"/>
                </a:spcBef>
                <a:buFont typeface="Arial" panose="020B0604020202020204" pitchFamily="34" charset="0"/>
                <a:buNone/>
              </a:pPr>
              <a:endParaRPr lang="en-US" sz="1600" b="1">
                <a:solidFill>
                  <a:schemeClr val="bg1"/>
                </a:solidFill>
                <a:latin typeface="+mj-lt"/>
                <a:cs typeface="Arabic Typesetting" panose="03020402040406030203" pitchFamily="66" charset="-78"/>
              </a:endParaRPr>
            </a:p>
          </p:txBody>
        </p:sp>
      </p:grpSp>
    </p:spTree>
    <p:extLst>
      <p:ext uri="{BB962C8B-B14F-4D97-AF65-F5344CB8AC3E}">
        <p14:creationId xmlns:p14="http://schemas.microsoft.com/office/powerpoint/2010/main" val="3569535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19EB4590-CA35-B8C5-9BDD-BF328355CEE1}"/>
              </a:ext>
            </a:extLst>
          </p:cNvPr>
          <p:cNvSpPr/>
          <p:nvPr/>
        </p:nvSpPr>
        <p:spPr>
          <a:xfrm flipH="1">
            <a:off x="0" y="0"/>
            <a:ext cx="12192000" cy="6858000"/>
          </a:xfrm>
          <a:prstGeom prst="rect">
            <a:avLst/>
          </a:prstGeom>
          <a:gradFill flip="none" rotWithShape="1">
            <a:gsLst>
              <a:gs pos="0">
                <a:schemeClr val="accent1">
                  <a:alpha val="70000"/>
                </a:schemeClr>
              </a:gs>
              <a:gs pos="91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AAEBE8F9-5136-8188-E04F-EE30109B5344}"/>
              </a:ext>
            </a:extLst>
          </p:cNvPr>
          <p:cNvSpPr/>
          <p:nvPr/>
        </p:nvSpPr>
        <p:spPr>
          <a:xfrm rot="10800000">
            <a:off x="0" y="0"/>
            <a:ext cx="5003799" cy="6858000"/>
          </a:xfrm>
          <a:prstGeom prst="rect">
            <a:avLst/>
          </a:prstGeom>
          <a:gradFill>
            <a:gsLst>
              <a:gs pos="0">
                <a:schemeClr val="accent4">
                  <a:alpha val="0"/>
                </a:schemeClr>
              </a:gs>
              <a:gs pos="100000">
                <a:schemeClr val="accent4">
                  <a:alpha val="39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07CF93D7-6368-10D8-E70B-E9AFD744B981}"/>
              </a:ext>
            </a:extLst>
          </p:cNvPr>
          <p:cNvSpPr>
            <a:spLocks noGrp="1"/>
          </p:cNvSpPr>
          <p:nvPr>
            <p:ph type="title"/>
          </p:nvPr>
        </p:nvSpPr>
        <p:spPr>
          <a:xfrm>
            <a:off x="442913" y="733425"/>
            <a:ext cx="11306174" cy="625475"/>
          </a:xfrm>
        </p:spPr>
        <p:txBody>
          <a:bodyPr/>
          <a:lstStyle/>
          <a:p>
            <a:r>
              <a:rPr lang="en-US" dirty="0"/>
              <a:t>References:</a:t>
            </a:r>
          </a:p>
        </p:txBody>
      </p:sp>
      <p:sp>
        <p:nvSpPr>
          <p:cNvPr id="60" name="TextBox 59">
            <a:extLst>
              <a:ext uri="{FF2B5EF4-FFF2-40B4-BE49-F238E27FC236}">
                <a16:creationId xmlns:a16="http://schemas.microsoft.com/office/drawing/2014/main" id="{8D2B616D-8A53-6A15-77AC-EEDB5E508107}"/>
              </a:ext>
            </a:extLst>
          </p:cNvPr>
          <p:cNvSpPr txBox="1"/>
          <p:nvPr/>
        </p:nvSpPr>
        <p:spPr>
          <a:xfrm>
            <a:off x="442913" y="1628507"/>
            <a:ext cx="10871150" cy="3797322"/>
          </a:xfrm>
          <a:prstGeom prst="rect">
            <a:avLst/>
          </a:prstGeom>
          <a:noFill/>
          <a:effectLst>
            <a:outerShdw blurRad="50800" dist="38100" dir="5400000" algn="t" rotWithShape="0">
              <a:prstClr val="black">
                <a:alpha val="40000"/>
              </a:prstClr>
            </a:outerShdw>
          </a:effectLst>
        </p:spPr>
        <p:txBody>
          <a:bodyPr wrap="square" lIns="0" tIns="0" rIns="0" bIns="0" rtlCol="0" anchor="t">
            <a:spAutoFit/>
          </a:bodyPr>
          <a:lstStyle/>
          <a:p>
            <a:pPr marL="342900" indent="-342900">
              <a:lnSpc>
                <a:spcPct val="200000"/>
              </a:lnSpc>
              <a:buFont typeface="Arial" panose="020B0604020202020204" pitchFamily="34" charset="0"/>
              <a:buChar char="•"/>
            </a:pPr>
            <a:r>
              <a:rPr lang="en-US" dirty="0">
                <a:solidFill>
                  <a:schemeClr val="bg1"/>
                </a:solidFill>
                <a:latin typeface="Abadi Extra Light" panose="020B0204020104020204" pitchFamily="34" charset="0"/>
                <a:hlinkClick r:id="rId2"/>
              </a:rPr>
              <a:t>https://docs.microfocus.com/NNMi/10.30/Content/Administer/NNMi_Deployment/Advanced_Configurations/What_are_the_Benefits_of.htm</a:t>
            </a:r>
            <a:endParaRPr lang="en-US" dirty="0">
              <a:solidFill>
                <a:schemeClr val="bg1"/>
              </a:solidFill>
              <a:latin typeface="Abadi Extra Light" panose="020B0204020104020204" pitchFamily="34" charset="0"/>
            </a:endParaRPr>
          </a:p>
          <a:p>
            <a:pPr marL="342900" indent="-342900">
              <a:lnSpc>
                <a:spcPct val="200000"/>
              </a:lnSpc>
              <a:buFont typeface="Arial" panose="020B0604020202020204" pitchFamily="34" charset="0"/>
              <a:buChar char="•"/>
            </a:pPr>
            <a:r>
              <a:rPr lang="en-US" dirty="0">
                <a:solidFill>
                  <a:schemeClr val="bg1"/>
                </a:solidFill>
                <a:latin typeface="Abadi Extra Light" panose="020B0204020104020204" pitchFamily="34" charset="0"/>
                <a:hlinkClick r:id="rId3"/>
              </a:rPr>
              <a:t>https://www.avast.com/c-static-vs-dynamic-ip-addresses</a:t>
            </a:r>
            <a:endParaRPr lang="en-US" dirty="0">
              <a:solidFill>
                <a:schemeClr val="bg1"/>
              </a:solidFill>
              <a:latin typeface="Abadi Extra Light" panose="020B0204020104020204" pitchFamily="34" charset="0"/>
            </a:endParaRPr>
          </a:p>
          <a:p>
            <a:pPr marL="342900" indent="-342900">
              <a:lnSpc>
                <a:spcPct val="200000"/>
              </a:lnSpc>
              <a:buFont typeface="Arial" panose="020B0604020202020204" pitchFamily="34" charset="0"/>
              <a:buChar char="•"/>
            </a:pPr>
            <a:r>
              <a:rPr lang="en-US" dirty="0">
                <a:solidFill>
                  <a:schemeClr val="bg1"/>
                </a:solidFill>
                <a:latin typeface="Abadi Extra Light" panose="020B0204020104020204" pitchFamily="34" charset="0"/>
                <a:hlinkClick r:id="rId4"/>
              </a:rPr>
              <a:t>https://www.techtarget.com/whatis/definition/static-IP-address</a:t>
            </a:r>
            <a:endParaRPr lang="en-US" dirty="0">
              <a:solidFill>
                <a:schemeClr val="bg1"/>
              </a:solidFill>
              <a:latin typeface="Abadi Extra Light" panose="020B0204020104020204" pitchFamily="34" charset="0"/>
            </a:endParaRPr>
          </a:p>
          <a:p>
            <a:pPr marL="342900" indent="-342900">
              <a:lnSpc>
                <a:spcPct val="200000"/>
              </a:lnSpc>
              <a:buFont typeface="Arial" panose="020B0604020202020204" pitchFamily="34" charset="0"/>
              <a:buChar char="•"/>
            </a:pPr>
            <a:r>
              <a:rPr lang="en-US" dirty="0">
                <a:solidFill>
                  <a:schemeClr val="bg1"/>
                </a:solidFill>
                <a:latin typeface="Abadi Extra Light" panose="020B0204020104020204" pitchFamily="34" charset="0"/>
                <a:hlinkClick r:id="rId5"/>
              </a:rPr>
              <a:t>https://hevodata.com/learn/data-integrity/#step3</a:t>
            </a:r>
            <a:endParaRPr lang="en-US" dirty="0">
              <a:solidFill>
                <a:schemeClr val="bg1"/>
              </a:solidFill>
              <a:latin typeface="Abadi Extra Light" panose="020B0204020104020204" pitchFamily="34" charset="0"/>
            </a:endParaRPr>
          </a:p>
          <a:p>
            <a:pPr marL="342900" indent="-342900">
              <a:lnSpc>
                <a:spcPct val="200000"/>
              </a:lnSpc>
              <a:buFont typeface="Arial" panose="020B0604020202020204" pitchFamily="34" charset="0"/>
              <a:buChar char="•"/>
            </a:pPr>
            <a:r>
              <a:rPr lang="en-US" dirty="0">
                <a:solidFill>
                  <a:schemeClr val="bg1"/>
                </a:solidFill>
                <a:latin typeface="Abadi Extra Light" panose="020B0204020104020204" pitchFamily="34" charset="0"/>
                <a:hlinkClick r:id="rId6"/>
              </a:rPr>
              <a:t>https://www.techtarget.com/searchsecurity/definition/DMZ</a:t>
            </a:r>
            <a:endParaRPr lang="en-US" dirty="0">
              <a:solidFill>
                <a:schemeClr val="bg1"/>
              </a:solidFill>
              <a:latin typeface="Abadi Extra Light" panose="020B0204020104020204" pitchFamily="34" charset="0"/>
            </a:endParaRPr>
          </a:p>
          <a:p>
            <a:pPr marL="342900" indent="-342900">
              <a:lnSpc>
                <a:spcPct val="200000"/>
              </a:lnSpc>
              <a:buFont typeface="Arial" panose="020B0604020202020204" pitchFamily="34" charset="0"/>
              <a:buChar char="•"/>
            </a:pPr>
            <a:r>
              <a:rPr lang="en-US" dirty="0">
                <a:solidFill>
                  <a:schemeClr val="bg1"/>
                </a:solidFill>
                <a:latin typeface="Abadi Extra Light" panose="020B0204020104020204" pitchFamily="34" charset="0"/>
                <a:hlinkClick r:id="rId7"/>
              </a:rPr>
              <a:t>https://www.fortinet.com/resources/cyberglossary/what-is-dmz</a:t>
            </a:r>
            <a:endParaRPr lang="en-US"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1247188443"/>
      </p:ext>
    </p:extLst>
  </p:cSld>
  <p:clrMapOvr>
    <a:masterClrMapping/>
  </p:clrMapOvr>
</p:sld>
</file>

<file path=ppt/theme/theme1.xml><?xml version="1.0" encoding="utf-8"?>
<a:theme xmlns:a="http://schemas.openxmlformats.org/drawingml/2006/main" name="Office Theme">
  <a:themeElements>
    <a:clrScheme name="Custom 50">
      <a:dk1>
        <a:sysClr val="windowText" lastClr="000000"/>
      </a:dk1>
      <a:lt1>
        <a:sysClr val="window" lastClr="FFFFFF"/>
      </a:lt1>
      <a:dk2>
        <a:srgbClr val="44546A"/>
      </a:dk2>
      <a:lt2>
        <a:srgbClr val="E7E6E6"/>
      </a:lt2>
      <a:accent1>
        <a:srgbClr val="2B479D"/>
      </a:accent1>
      <a:accent2>
        <a:srgbClr val="07193A"/>
      </a:accent2>
      <a:accent3>
        <a:srgbClr val="00D9FB"/>
      </a:accent3>
      <a:accent4>
        <a:srgbClr val="F14E79"/>
      </a:accent4>
      <a:accent5>
        <a:srgbClr val="5C2163"/>
      </a:accent5>
      <a:accent6>
        <a:srgbClr val="2E3182"/>
      </a:accent6>
      <a:hlink>
        <a:srgbClr val="0563C1"/>
      </a:hlink>
      <a:folHlink>
        <a:srgbClr val="954F72"/>
      </a:folHlink>
    </a:clrScheme>
    <a:fontScheme name="Custom 14">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cap="rnd">
          <a:solidFill>
            <a:schemeClr val="bg1"/>
          </a:solidFill>
          <a:round/>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1641</TotalTime>
  <Words>559</Words>
  <Application>Microsoft Office PowerPoint</Application>
  <PresentationFormat>Widescreen</PresentationFormat>
  <Paragraphs>40</Paragraphs>
  <Slides>9</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Abadi Extra Light</vt:lpstr>
      <vt:lpstr>Aharoni</vt:lpstr>
      <vt:lpstr>Arial</vt:lpstr>
      <vt:lpstr>Avenir Arabic Black</vt:lpstr>
      <vt:lpstr>Avenir Arabic Book</vt:lpstr>
      <vt:lpstr>Calibri</vt:lpstr>
      <vt:lpstr>Helvetica Neue</vt:lpstr>
      <vt:lpstr>Segoe UI</vt:lpstr>
      <vt:lpstr>Segoe UI (Headings)</vt:lpstr>
      <vt:lpstr>Office Theme</vt:lpstr>
      <vt:lpstr>Warmaksan Company</vt:lpstr>
      <vt:lpstr>PowerPoint Presentation</vt:lpstr>
      <vt:lpstr>Misconfiguration Impact</vt:lpstr>
      <vt:lpstr>Misconfiguration Impact</vt:lpstr>
      <vt:lpstr>PowerPoint Presentation</vt:lpstr>
      <vt:lpstr>PowerPoint Presentation</vt:lpstr>
      <vt:lpstr>PowerPoint Presentation</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Dhaniel</dc:creator>
  <cp:lastModifiedBy>Mahmoud.Rummaneh</cp:lastModifiedBy>
  <cp:revision>62</cp:revision>
  <dcterms:created xsi:type="dcterms:W3CDTF">2020-07-28T06:43:44Z</dcterms:created>
  <dcterms:modified xsi:type="dcterms:W3CDTF">2023-02-05T07:33:54Z</dcterms:modified>
</cp:coreProperties>
</file>

<file path=docProps/thumbnail.jpeg>
</file>